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94" r:id="rId3"/>
    <p:sldId id="290" r:id="rId4"/>
    <p:sldId id="301" r:id="rId5"/>
    <p:sldId id="300" r:id="rId6"/>
    <p:sldId id="333" r:id="rId7"/>
    <p:sldId id="298" r:id="rId8"/>
    <p:sldId id="299" r:id="rId9"/>
    <p:sldId id="322" r:id="rId10"/>
    <p:sldId id="303" r:id="rId11"/>
    <p:sldId id="326" r:id="rId12"/>
    <p:sldId id="324" r:id="rId13"/>
    <p:sldId id="328" r:id="rId14"/>
    <p:sldId id="330" r:id="rId15"/>
    <p:sldId id="331" r:id="rId16"/>
    <p:sldId id="325" r:id="rId17"/>
    <p:sldId id="332" r:id="rId18"/>
    <p:sldId id="267" r:id="rId19"/>
    <p:sldId id="310" r:id="rId20"/>
    <p:sldId id="334"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2" d="100"/>
          <a:sy n="72" d="100"/>
        </p:scale>
        <p:origin x="4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0833C-2CA4-40BA-9896-26FB3D424F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52753BC-1611-466F-B192-3DED07D91C9E}">
      <dgm:prSet/>
      <dgm:spPr/>
      <dgm:t>
        <a:bodyPr/>
        <a:lstStyle/>
        <a:p>
          <a:r>
            <a:rPr lang="en-US" b="1" i="0"/>
            <a:t>RNNs</a:t>
          </a:r>
          <a:r>
            <a:rPr lang="en-US" b="0" i="0"/>
            <a:t> handle sequential data by processing input sequences one element at a time.</a:t>
          </a:r>
          <a:endParaRPr lang="en-US"/>
        </a:p>
      </dgm:t>
    </dgm:pt>
    <dgm:pt modelId="{61527827-E952-4746-9F69-340BFABC5DF2}" type="parTrans" cxnId="{5A0817EF-5973-4CA6-A22F-20A9582AFF25}">
      <dgm:prSet/>
      <dgm:spPr/>
      <dgm:t>
        <a:bodyPr/>
        <a:lstStyle/>
        <a:p>
          <a:endParaRPr lang="en-US"/>
        </a:p>
      </dgm:t>
    </dgm:pt>
    <dgm:pt modelId="{B1262DE9-DAD6-4D66-8577-1EB39298B0B4}" type="sibTrans" cxnId="{5A0817EF-5973-4CA6-A22F-20A9582AFF25}">
      <dgm:prSet/>
      <dgm:spPr/>
      <dgm:t>
        <a:bodyPr/>
        <a:lstStyle/>
        <a:p>
          <a:endParaRPr lang="en-US"/>
        </a:p>
      </dgm:t>
    </dgm:pt>
    <dgm:pt modelId="{7E873E42-3A28-4326-82CE-A8B0E129870A}">
      <dgm:prSet/>
      <dgm:spPr/>
      <dgm:t>
        <a:bodyPr/>
        <a:lstStyle/>
        <a:p>
          <a:r>
            <a:rPr lang="en-US" b="0" i="0"/>
            <a:t>hidden states are updated in each time step, which can be computationally expensive for long sequences.</a:t>
          </a:r>
          <a:endParaRPr lang="en-US"/>
        </a:p>
      </dgm:t>
    </dgm:pt>
    <dgm:pt modelId="{F433F285-519C-41AF-85AB-65A501B83952}" type="parTrans" cxnId="{FD595B81-E481-42A7-B720-F57A7F11E23A}">
      <dgm:prSet/>
      <dgm:spPr/>
      <dgm:t>
        <a:bodyPr/>
        <a:lstStyle/>
        <a:p>
          <a:endParaRPr lang="en-US"/>
        </a:p>
      </dgm:t>
    </dgm:pt>
    <dgm:pt modelId="{B9B4EB1D-2066-447E-9C34-DE036A60E600}" type="sibTrans" cxnId="{FD595B81-E481-42A7-B720-F57A7F11E23A}">
      <dgm:prSet/>
      <dgm:spPr/>
      <dgm:t>
        <a:bodyPr/>
        <a:lstStyle/>
        <a:p>
          <a:endParaRPr lang="en-US"/>
        </a:p>
      </dgm:t>
    </dgm:pt>
    <dgm:pt modelId="{33297A94-B5C2-4CDD-9616-6E22AD784F2C}">
      <dgm:prSet/>
      <dgm:spPr/>
      <dgm:t>
        <a:bodyPr/>
        <a:lstStyle/>
        <a:p>
          <a:r>
            <a:rPr lang="en-US" b="1" i="0"/>
            <a:t>LSTMs and GRUs</a:t>
          </a:r>
          <a:r>
            <a:rPr lang="en-US" b="0" i="0"/>
            <a:t> improve on RNNs by managing memory more effectively, with LSTMs being slightly more complex.</a:t>
          </a:r>
          <a:endParaRPr lang="en-US"/>
        </a:p>
      </dgm:t>
    </dgm:pt>
    <dgm:pt modelId="{CF647D22-AD01-446E-AE79-230D50F1666E}" type="parTrans" cxnId="{259B0E3F-B185-4CC3-8565-0D38207470A1}">
      <dgm:prSet/>
      <dgm:spPr/>
      <dgm:t>
        <a:bodyPr/>
        <a:lstStyle/>
        <a:p>
          <a:endParaRPr lang="en-US"/>
        </a:p>
      </dgm:t>
    </dgm:pt>
    <dgm:pt modelId="{F3E08581-4931-4469-8F2B-328887AFED75}" type="sibTrans" cxnId="{259B0E3F-B185-4CC3-8565-0D38207470A1}">
      <dgm:prSet/>
      <dgm:spPr/>
      <dgm:t>
        <a:bodyPr/>
        <a:lstStyle/>
        <a:p>
          <a:endParaRPr lang="en-US"/>
        </a:p>
      </dgm:t>
    </dgm:pt>
    <dgm:pt modelId="{86F68D0E-4463-4AF5-A387-626964A0E057}" type="pres">
      <dgm:prSet presAssocID="{2200833C-2CA4-40BA-9896-26FB3D424FBE}" presName="linear" presStyleCnt="0">
        <dgm:presLayoutVars>
          <dgm:animLvl val="lvl"/>
          <dgm:resizeHandles val="exact"/>
        </dgm:presLayoutVars>
      </dgm:prSet>
      <dgm:spPr/>
    </dgm:pt>
    <dgm:pt modelId="{DC76C375-0CB5-47C7-80FA-5B322806DF3B}" type="pres">
      <dgm:prSet presAssocID="{A52753BC-1611-466F-B192-3DED07D91C9E}" presName="parentText" presStyleLbl="node1" presStyleIdx="0" presStyleCnt="3">
        <dgm:presLayoutVars>
          <dgm:chMax val="0"/>
          <dgm:bulletEnabled val="1"/>
        </dgm:presLayoutVars>
      </dgm:prSet>
      <dgm:spPr/>
    </dgm:pt>
    <dgm:pt modelId="{11495EC8-EC8A-44B1-A0E0-2D78827F78F4}" type="pres">
      <dgm:prSet presAssocID="{B1262DE9-DAD6-4D66-8577-1EB39298B0B4}" presName="spacer" presStyleCnt="0"/>
      <dgm:spPr/>
    </dgm:pt>
    <dgm:pt modelId="{8B3F62DC-4871-4214-9588-B08A944E2F71}" type="pres">
      <dgm:prSet presAssocID="{7E873E42-3A28-4326-82CE-A8B0E129870A}" presName="parentText" presStyleLbl="node1" presStyleIdx="1" presStyleCnt="3">
        <dgm:presLayoutVars>
          <dgm:chMax val="0"/>
          <dgm:bulletEnabled val="1"/>
        </dgm:presLayoutVars>
      </dgm:prSet>
      <dgm:spPr/>
    </dgm:pt>
    <dgm:pt modelId="{BC403DA0-FB59-4260-BF46-91E561E5687E}" type="pres">
      <dgm:prSet presAssocID="{B9B4EB1D-2066-447E-9C34-DE036A60E600}" presName="spacer" presStyleCnt="0"/>
      <dgm:spPr/>
    </dgm:pt>
    <dgm:pt modelId="{9B2A9B45-852B-4D42-A87B-87E9B2E45C77}" type="pres">
      <dgm:prSet presAssocID="{33297A94-B5C2-4CDD-9616-6E22AD784F2C}" presName="parentText" presStyleLbl="node1" presStyleIdx="2" presStyleCnt="3">
        <dgm:presLayoutVars>
          <dgm:chMax val="0"/>
          <dgm:bulletEnabled val="1"/>
        </dgm:presLayoutVars>
      </dgm:prSet>
      <dgm:spPr/>
    </dgm:pt>
  </dgm:ptLst>
  <dgm:cxnLst>
    <dgm:cxn modelId="{69DF8602-A552-4F01-944D-0D952E700C44}" type="presOf" srcId="{A52753BC-1611-466F-B192-3DED07D91C9E}" destId="{DC76C375-0CB5-47C7-80FA-5B322806DF3B}" srcOrd="0" destOrd="0" presId="urn:microsoft.com/office/officeart/2005/8/layout/vList2"/>
    <dgm:cxn modelId="{8A58410D-2A68-48CB-88BD-58C8D162D5A1}" type="presOf" srcId="{2200833C-2CA4-40BA-9896-26FB3D424FBE}" destId="{86F68D0E-4463-4AF5-A387-626964A0E057}" srcOrd="0" destOrd="0" presId="urn:microsoft.com/office/officeart/2005/8/layout/vList2"/>
    <dgm:cxn modelId="{259B0E3F-B185-4CC3-8565-0D38207470A1}" srcId="{2200833C-2CA4-40BA-9896-26FB3D424FBE}" destId="{33297A94-B5C2-4CDD-9616-6E22AD784F2C}" srcOrd="2" destOrd="0" parTransId="{CF647D22-AD01-446E-AE79-230D50F1666E}" sibTransId="{F3E08581-4931-4469-8F2B-328887AFED75}"/>
    <dgm:cxn modelId="{FD595B81-E481-42A7-B720-F57A7F11E23A}" srcId="{2200833C-2CA4-40BA-9896-26FB3D424FBE}" destId="{7E873E42-3A28-4326-82CE-A8B0E129870A}" srcOrd="1" destOrd="0" parTransId="{F433F285-519C-41AF-85AB-65A501B83952}" sibTransId="{B9B4EB1D-2066-447E-9C34-DE036A60E600}"/>
    <dgm:cxn modelId="{0C87A1A8-8579-489C-8D8D-D44A1C4DF260}" type="presOf" srcId="{33297A94-B5C2-4CDD-9616-6E22AD784F2C}" destId="{9B2A9B45-852B-4D42-A87B-87E9B2E45C77}" srcOrd="0" destOrd="0" presId="urn:microsoft.com/office/officeart/2005/8/layout/vList2"/>
    <dgm:cxn modelId="{894EC2CA-962F-44B8-B34D-9E9A28A776B9}" type="presOf" srcId="{7E873E42-3A28-4326-82CE-A8B0E129870A}" destId="{8B3F62DC-4871-4214-9588-B08A944E2F71}" srcOrd="0" destOrd="0" presId="urn:microsoft.com/office/officeart/2005/8/layout/vList2"/>
    <dgm:cxn modelId="{5A0817EF-5973-4CA6-A22F-20A9582AFF25}" srcId="{2200833C-2CA4-40BA-9896-26FB3D424FBE}" destId="{A52753BC-1611-466F-B192-3DED07D91C9E}" srcOrd="0" destOrd="0" parTransId="{61527827-E952-4746-9F69-340BFABC5DF2}" sibTransId="{B1262DE9-DAD6-4D66-8577-1EB39298B0B4}"/>
    <dgm:cxn modelId="{076C2A03-E61B-4274-98FD-871C532277FD}" type="presParOf" srcId="{86F68D0E-4463-4AF5-A387-626964A0E057}" destId="{DC76C375-0CB5-47C7-80FA-5B322806DF3B}" srcOrd="0" destOrd="0" presId="urn:microsoft.com/office/officeart/2005/8/layout/vList2"/>
    <dgm:cxn modelId="{F76D1432-4911-4B31-B521-365A0B3EB52C}" type="presParOf" srcId="{86F68D0E-4463-4AF5-A387-626964A0E057}" destId="{11495EC8-EC8A-44B1-A0E0-2D78827F78F4}" srcOrd="1" destOrd="0" presId="urn:microsoft.com/office/officeart/2005/8/layout/vList2"/>
    <dgm:cxn modelId="{0C6D577F-E606-4D72-9C28-750127DD7E5D}" type="presParOf" srcId="{86F68D0E-4463-4AF5-A387-626964A0E057}" destId="{8B3F62DC-4871-4214-9588-B08A944E2F71}" srcOrd="2" destOrd="0" presId="urn:microsoft.com/office/officeart/2005/8/layout/vList2"/>
    <dgm:cxn modelId="{10077AB2-97B4-435D-B541-7CC2F2C4DD27}" type="presParOf" srcId="{86F68D0E-4463-4AF5-A387-626964A0E057}" destId="{BC403DA0-FB59-4260-BF46-91E561E5687E}" srcOrd="3" destOrd="0" presId="urn:microsoft.com/office/officeart/2005/8/layout/vList2"/>
    <dgm:cxn modelId="{26AC5573-D94B-4083-AA97-703460603BC1}" type="presParOf" srcId="{86F68D0E-4463-4AF5-A387-626964A0E057}" destId="{9B2A9B45-852B-4D42-A87B-87E9B2E45C7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C4D08-0042-416D-B6FB-32B26430002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501ECC3-A7E0-4B3A-AA80-300A0CA83AC4}">
      <dgm:prSet/>
      <dgm:spPr/>
      <dgm:t>
        <a:bodyPr/>
        <a:lstStyle/>
        <a:p>
          <a:r>
            <a:rPr lang="en-US" b="0" i="0"/>
            <a:t>GPT-3 is trained on diverse sources including Common Crawl (filtered for quality), books, Wikipedia, and other curated texts. This mix ensures exposure to varied writing styles, domains, and factual content.</a:t>
          </a:r>
          <a:endParaRPr lang="en-US"/>
        </a:p>
      </dgm:t>
    </dgm:pt>
    <dgm:pt modelId="{4E4057CE-E9E2-4F40-B539-DB98DC014203}" type="parTrans" cxnId="{0DF1F4EA-53C8-4703-8771-94A2407E5554}">
      <dgm:prSet/>
      <dgm:spPr/>
      <dgm:t>
        <a:bodyPr/>
        <a:lstStyle/>
        <a:p>
          <a:endParaRPr lang="en-US"/>
        </a:p>
      </dgm:t>
    </dgm:pt>
    <dgm:pt modelId="{785173F2-EB30-4D36-A880-67AE2D312C02}" type="sibTrans" cxnId="{0DF1F4EA-53C8-4703-8771-94A2407E5554}">
      <dgm:prSet/>
      <dgm:spPr/>
      <dgm:t>
        <a:bodyPr/>
        <a:lstStyle/>
        <a:p>
          <a:endParaRPr lang="en-US"/>
        </a:p>
      </dgm:t>
    </dgm:pt>
    <dgm:pt modelId="{CCC464F3-3C55-4F56-A637-C58CD305F1B9}">
      <dgm:prSet/>
      <dgm:spPr/>
      <dgm:t>
        <a:bodyPr/>
        <a:lstStyle/>
        <a:p>
          <a:r>
            <a:rPr lang="en-US" b="1" i="0"/>
            <a:t>Transformer Decoder</a:t>
          </a:r>
          <a:r>
            <a:rPr lang="en-US" b="0" i="0"/>
            <a:t>: A stack of decoder-only transformer layers with </a:t>
          </a:r>
          <a:r>
            <a:rPr lang="en-US" b="1" i="0"/>
            <a:t>masked self-attention</a:t>
          </a:r>
          <a:r>
            <a:rPr lang="en-US" b="0" i="0"/>
            <a:t>, enabling autoregressive token prediction (each token depends only on prior tokens).</a:t>
          </a:r>
          <a:endParaRPr lang="en-US"/>
        </a:p>
      </dgm:t>
    </dgm:pt>
    <dgm:pt modelId="{8EA1100E-12B2-4CB2-96F3-9A656111B145}" type="parTrans" cxnId="{A322F799-962F-4968-AB20-9388817EEA2B}">
      <dgm:prSet/>
      <dgm:spPr/>
      <dgm:t>
        <a:bodyPr/>
        <a:lstStyle/>
        <a:p>
          <a:endParaRPr lang="en-US"/>
        </a:p>
      </dgm:t>
    </dgm:pt>
    <dgm:pt modelId="{3A8619FB-F5B2-4F8E-8195-BED60BF848D4}" type="sibTrans" cxnId="{A322F799-962F-4968-AB20-9388817EEA2B}">
      <dgm:prSet/>
      <dgm:spPr/>
      <dgm:t>
        <a:bodyPr/>
        <a:lstStyle/>
        <a:p>
          <a:endParaRPr lang="en-US"/>
        </a:p>
      </dgm:t>
    </dgm:pt>
    <dgm:pt modelId="{8CADBA67-D447-4510-B5AF-C498D13C01A1}">
      <dgm:prSet/>
      <dgm:spPr/>
      <dgm:t>
        <a:bodyPr/>
        <a:lstStyle/>
        <a:p>
          <a:r>
            <a:rPr lang="en-US" b="0" i="0"/>
            <a:t>The largest variant has </a:t>
          </a:r>
          <a:r>
            <a:rPr lang="en-US" b="1" i="0"/>
            <a:t>175 billion parameters</a:t>
          </a:r>
          <a:r>
            <a:rPr lang="en-US" b="0" i="0"/>
            <a:t>, 96 layers, 12,288-dimensional embeddings, and 96 attention heads per layer. The context window spans </a:t>
          </a:r>
          <a:r>
            <a:rPr lang="en-US" b="1" i="0"/>
            <a:t>2,048 tokens</a:t>
          </a:r>
          <a:r>
            <a:rPr lang="en-US" b="0" i="0"/>
            <a:t>.</a:t>
          </a:r>
          <a:endParaRPr lang="en-US"/>
        </a:p>
      </dgm:t>
    </dgm:pt>
    <dgm:pt modelId="{CC240C62-A928-477D-B1EC-7C3DF65FA8E7}" type="parTrans" cxnId="{CFEDB4EC-C8BF-4B71-9A72-98F68B5E070F}">
      <dgm:prSet/>
      <dgm:spPr/>
      <dgm:t>
        <a:bodyPr/>
        <a:lstStyle/>
        <a:p>
          <a:endParaRPr lang="en-US"/>
        </a:p>
      </dgm:t>
    </dgm:pt>
    <dgm:pt modelId="{74C75CEA-68EA-4BD9-AA45-835EA6F9EAD6}" type="sibTrans" cxnId="{CFEDB4EC-C8BF-4B71-9A72-98F68B5E070F}">
      <dgm:prSet/>
      <dgm:spPr/>
      <dgm:t>
        <a:bodyPr/>
        <a:lstStyle/>
        <a:p>
          <a:endParaRPr lang="en-US"/>
        </a:p>
      </dgm:t>
    </dgm:pt>
    <dgm:pt modelId="{CDDEC081-5171-4D38-82A6-0ED8DBEA8040}">
      <dgm:prSet/>
      <dgm:spPr/>
      <dgm:t>
        <a:bodyPr/>
        <a:lstStyle/>
        <a:p>
          <a:r>
            <a:rPr lang="en-US" b="1" i="0"/>
            <a:t>Language Modeling</a:t>
          </a:r>
          <a:r>
            <a:rPr lang="en-US" b="0" i="0"/>
            <a:t>: The core task is next-token prediction. Given a sequence of tokens, the model predicts the next token by minimizing </a:t>
          </a:r>
          <a:r>
            <a:rPr lang="en-US" b="1" i="0"/>
            <a:t>cross-entropy loss</a:t>
          </a:r>
          <a:r>
            <a:rPr lang="en-US" b="0" i="0"/>
            <a:t>.</a:t>
          </a:r>
          <a:endParaRPr lang="en-US"/>
        </a:p>
      </dgm:t>
    </dgm:pt>
    <dgm:pt modelId="{7350FCDF-CF22-4975-A60F-9111259F9AB4}" type="parTrans" cxnId="{C5E44702-20AD-4560-A786-03FA2EDCE704}">
      <dgm:prSet/>
      <dgm:spPr/>
      <dgm:t>
        <a:bodyPr/>
        <a:lstStyle/>
        <a:p>
          <a:endParaRPr lang="en-US"/>
        </a:p>
      </dgm:t>
    </dgm:pt>
    <dgm:pt modelId="{988EA0D8-827B-420D-A48B-FB8FD8C7ACBD}" type="sibTrans" cxnId="{C5E44702-20AD-4560-A786-03FA2EDCE704}">
      <dgm:prSet/>
      <dgm:spPr/>
      <dgm:t>
        <a:bodyPr/>
        <a:lstStyle/>
        <a:p>
          <a:endParaRPr lang="en-US"/>
        </a:p>
      </dgm:t>
    </dgm:pt>
    <dgm:pt modelId="{2AF0B789-B54D-4FB7-8A01-0C8345B5FA66}">
      <dgm:prSet/>
      <dgm:spPr/>
      <dgm:t>
        <a:bodyPr/>
        <a:lstStyle/>
        <a:p>
          <a:r>
            <a:rPr lang="en-US" b="1" i="0"/>
            <a:t>Unsupervised Learning</a:t>
          </a:r>
          <a:r>
            <a:rPr lang="en-US" b="0" i="0"/>
            <a:t>: No explicit task-specific objectives; the model learns grammar, facts, and reasoning implicitly through this objective.</a:t>
          </a:r>
          <a:endParaRPr lang="en-US"/>
        </a:p>
      </dgm:t>
    </dgm:pt>
    <dgm:pt modelId="{B5023879-013A-4A00-AE41-97E34F69300B}" type="parTrans" cxnId="{D27E2904-1E29-4B9D-A8FB-FBCB4A1BF9FE}">
      <dgm:prSet/>
      <dgm:spPr/>
      <dgm:t>
        <a:bodyPr/>
        <a:lstStyle/>
        <a:p>
          <a:endParaRPr lang="en-US"/>
        </a:p>
      </dgm:t>
    </dgm:pt>
    <dgm:pt modelId="{7333FF71-A402-4B95-9EC3-1555F36C5E78}" type="sibTrans" cxnId="{D27E2904-1E29-4B9D-A8FB-FBCB4A1BF9FE}">
      <dgm:prSet/>
      <dgm:spPr/>
      <dgm:t>
        <a:bodyPr/>
        <a:lstStyle/>
        <a:p>
          <a:endParaRPr lang="en-US"/>
        </a:p>
      </dgm:t>
    </dgm:pt>
    <dgm:pt modelId="{1BA4DC5B-F615-4F10-A38F-55D985BC7E4E}">
      <dgm:prSet/>
      <dgm:spPr/>
      <dgm:t>
        <a:bodyPr/>
        <a:lstStyle/>
        <a:p>
          <a:r>
            <a:rPr lang="en-US" b="1" i="0"/>
            <a:t>Distributed Training</a:t>
          </a:r>
          <a:r>
            <a:rPr lang="en-US" b="0" i="0"/>
            <a:t>: Combines </a:t>
          </a:r>
          <a:r>
            <a:rPr lang="en-US" b="1" i="0"/>
            <a:t>data parallelism</a:t>
          </a:r>
          <a:r>
            <a:rPr lang="en-US" b="0" i="0"/>
            <a:t> (split batches across devices), </a:t>
          </a:r>
          <a:r>
            <a:rPr lang="en-US" b="1" i="0"/>
            <a:t>model parallelism</a:t>
          </a:r>
          <a:r>
            <a:rPr lang="en-US" b="0" i="0"/>
            <a:t> (split model layers across devices), and </a:t>
          </a:r>
          <a:r>
            <a:rPr lang="en-US" b="1" i="0"/>
            <a:t>pipeline parallelism</a:t>
          </a:r>
          <a:r>
            <a:rPr lang="en-US" b="0" i="0"/>
            <a:t> (overlap computation and communication) to handle the model's size.</a:t>
          </a:r>
          <a:endParaRPr lang="en-US"/>
        </a:p>
      </dgm:t>
    </dgm:pt>
    <dgm:pt modelId="{7EB6EA83-D9E2-41C8-8A0F-D392B1A47B95}" type="parTrans" cxnId="{81C381B8-DABA-44B0-AA77-79A4EAB4F1A4}">
      <dgm:prSet/>
      <dgm:spPr/>
      <dgm:t>
        <a:bodyPr/>
        <a:lstStyle/>
        <a:p>
          <a:endParaRPr lang="en-US"/>
        </a:p>
      </dgm:t>
    </dgm:pt>
    <dgm:pt modelId="{AFC960A0-22CA-4428-B59A-530B2D7C6C2D}" type="sibTrans" cxnId="{81C381B8-DABA-44B0-AA77-79A4EAB4F1A4}">
      <dgm:prSet/>
      <dgm:spPr/>
      <dgm:t>
        <a:bodyPr/>
        <a:lstStyle/>
        <a:p>
          <a:endParaRPr lang="en-US"/>
        </a:p>
      </dgm:t>
    </dgm:pt>
    <dgm:pt modelId="{1610DC43-6E88-4C65-BE5B-E34F76C044AE}" type="pres">
      <dgm:prSet presAssocID="{54DC4D08-0042-416D-B6FB-32B264300023}" presName="vert0" presStyleCnt="0">
        <dgm:presLayoutVars>
          <dgm:dir/>
          <dgm:animOne val="branch"/>
          <dgm:animLvl val="lvl"/>
        </dgm:presLayoutVars>
      </dgm:prSet>
      <dgm:spPr/>
    </dgm:pt>
    <dgm:pt modelId="{E891FA3B-4297-4BD1-8B6D-8533282A6AB4}" type="pres">
      <dgm:prSet presAssocID="{4501ECC3-A7E0-4B3A-AA80-300A0CA83AC4}" presName="thickLine" presStyleLbl="alignNode1" presStyleIdx="0" presStyleCnt="6"/>
      <dgm:spPr/>
    </dgm:pt>
    <dgm:pt modelId="{B966B32C-F9CA-4AE2-8A78-9FB3764D97EB}" type="pres">
      <dgm:prSet presAssocID="{4501ECC3-A7E0-4B3A-AA80-300A0CA83AC4}" presName="horz1" presStyleCnt="0"/>
      <dgm:spPr/>
    </dgm:pt>
    <dgm:pt modelId="{D34ADE60-B42D-43F9-A799-AABD21735F81}" type="pres">
      <dgm:prSet presAssocID="{4501ECC3-A7E0-4B3A-AA80-300A0CA83AC4}" presName="tx1" presStyleLbl="revTx" presStyleIdx="0" presStyleCnt="6"/>
      <dgm:spPr/>
    </dgm:pt>
    <dgm:pt modelId="{DD96C9EE-9717-4968-85D6-311D31883E76}" type="pres">
      <dgm:prSet presAssocID="{4501ECC3-A7E0-4B3A-AA80-300A0CA83AC4}" presName="vert1" presStyleCnt="0"/>
      <dgm:spPr/>
    </dgm:pt>
    <dgm:pt modelId="{7285DC85-BE46-4B74-BCFD-3145AF9B202E}" type="pres">
      <dgm:prSet presAssocID="{CCC464F3-3C55-4F56-A637-C58CD305F1B9}" presName="thickLine" presStyleLbl="alignNode1" presStyleIdx="1" presStyleCnt="6"/>
      <dgm:spPr/>
    </dgm:pt>
    <dgm:pt modelId="{92ECC689-1EF3-4668-97FB-590035675208}" type="pres">
      <dgm:prSet presAssocID="{CCC464F3-3C55-4F56-A637-C58CD305F1B9}" presName="horz1" presStyleCnt="0"/>
      <dgm:spPr/>
    </dgm:pt>
    <dgm:pt modelId="{7C26919F-BD93-4F79-954E-B2AFED04305B}" type="pres">
      <dgm:prSet presAssocID="{CCC464F3-3C55-4F56-A637-C58CD305F1B9}" presName="tx1" presStyleLbl="revTx" presStyleIdx="1" presStyleCnt="6"/>
      <dgm:spPr/>
    </dgm:pt>
    <dgm:pt modelId="{D3B8EA86-CC53-4310-9AF5-B0F3B9C53147}" type="pres">
      <dgm:prSet presAssocID="{CCC464F3-3C55-4F56-A637-C58CD305F1B9}" presName="vert1" presStyleCnt="0"/>
      <dgm:spPr/>
    </dgm:pt>
    <dgm:pt modelId="{EF4E79AA-12DE-40A5-8D51-FC8925AA8E89}" type="pres">
      <dgm:prSet presAssocID="{8CADBA67-D447-4510-B5AF-C498D13C01A1}" presName="thickLine" presStyleLbl="alignNode1" presStyleIdx="2" presStyleCnt="6"/>
      <dgm:spPr/>
    </dgm:pt>
    <dgm:pt modelId="{498FC32A-7D15-4750-921C-81CB66044DF8}" type="pres">
      <dgm:prSet presAssocID="{8CADBA67-D447-4510-B5AF-C498D13C01A1}" presName="horz1" presStyleCnt="0"/>
      <dgm:spPr/>
    </dgm:pt>
    <dgm:pt modelId="{A5CDF0E7-7F16-481F-B473-256B9166AC16}" type="pres">
      <dgm:prSet presAssocID="{8CADBA67-D447-4510-B5AF-C498D13C01A1}" presName="tx1" presStyleLbl="revTx" presStyleIdx="2" presStyleCnt="6"/>
      <dgm:spPr/>
    </dgm:pt>
    <dgm:pt modelId="{806A0523-B39A-42E1-B3FF-FAA230AE839A}" type="pres">
      <dgm:prSet presAssocID="{8CADBA67-D447-4510-B5AF-C498D13C01A1}" presName="vert1" presStyleCnt="0"/>
      <dgm:spPr/>
    </dgm:pt>
    <dgm:pt modelId="{BEF724DE-9628-4C5B-A900-B77E6E8594AD}" type="pres">
      <dgm:prSet presAssocID="{CDDEC081-5171-4D38-82A6-0ED8DBEA8040}" presName="thickLine" presStyleLbl="alignNode1" presStyleIdx="3" presStyleCnt="6"/>
      <dgm:spPr/>
    </dgm:pt>
    <dgm:pt modelId="{C66453BB-CCEA-4F69-848C-05F1A6A52988}" type="pres">
      <dgm:prSet presAssocID="{CDDEC081-5171-4D38-82A6-0ED8DBEA8040}" presName="horz1" presStyleCnt="0"/>
      <dgm:spPr/>
    </dgm:pt>
    <dgm:pt modelId="{3FE03D84-57FB-45BB-B92A-20AFEA7B3A3B}" type="pres">
      <dgm:prSet presAssocID="{CDDEC081-5171-4D38-82A6-0ED8DBEA8040}" presName="tx1" presStyleLbl="revTx" presStyleIdx="3" presStyleCnt="6"/>
      <dgm:spPr/>
    </dgm:pt>
    <dgm:pt modelId="{A13EC1B7-EEE9-43AA-A694-5BD4D6870EDB}" type="pres">
      <dgm:prSet presAssocID="{CDDEC081-5171-4D38-82A6-0ED8DBEA8040}" presName="vert1" presStyleCnt="0"/>
      <dgm:spPr/>
    </dgm:pt>
    <dgm:pt modelId="{31D4806F-4E6C-4539-B3D2-7353F6948C44}" type="pres">
      <dgm:prSet presAssocID="{2AF0B789-B54D-4FB7-8A01-0C8345B5FA66}" presName="thickLine" presStyleLbl="alignNode1" presStyleIdx="4" presStyleCnt="6"/>
      <dgm:spPr/>
    </dgm:pt>
    <dgm:pt modelId="{5BA94778-7508-44A4-B6C3-D7FAA78FA0E8}" type="pres">
      <dgm:prSet presAssocID="{2AF0B789-B54D-4FB7-8A01-0C8345B5FA66}" presName="horz1" presStyleCnt="0"/>
      <dgm:spPr/>
    </dgm:pt>
    <dgm:pt modelId="{B0E1D4A7-E4AE-4F6B-A123-BBCDD22AEB67}" type="pres">
      <dgm:prSet presAssocID="{2AF0B789-B54D-4FB7-8A01-0C8345B5FA66}" presName="tx1" presStyleLbl="revTx" presStyleIdx="4" presStyleCnt="6"/>
      <dgm:spPr/>
    </dgm:pt>
    <dgm:pt modelId="{EE8D5AA2-6D6F-4800-B607-A6937906A636}" type="pres">
      <dgm:prSet presAssocID="{2AF0B789-B54D-4FB7-8A01-0C8345B5FA66}" presName="vert1" presStyleCnt="0"/>
      <dgm:spPr/>
    </dgm:pt>
    <dgm:pt modelId="{73206C61-31CF-474D-8145-3140060B7D1A}" type="pres">
      <dgm:prSet presAssocID="{1BA4DC5B-F615-4F10-A38F-55D985BC7E4E}" presName="thickLine" presStyleLbl="alignNode1" presStyleIdx="5" presStyleCnt="6"/>
      <dgm:spPr/>
    </dgm:pt>
    <dgm:pt modelId="{3BDCE4D9-7385-4B4B-9E15-02E2BC356F8A}" type="pres">
      <dgm:prSet presAssocID="{1BA4DC5B-F615-4F10-A38F-55D985BC7E4E}" presName="horz1" presStyleCnt="0"/>
      <dgm:spPr/>
    </dgm:pt>
    <dgm:pt modelId="{7781160C-425F-4736-BAF8-7FD358DFE5A8}" type="pres">
      <dgm:prSet presAssocID="{1BA4DC5B-F615-4F10-A38F-55D985BC7E4E}" presName="tx1" presStyleLbl="revTx" presStyleIdx="5" presStyleCnt="6"/>
      <dgm:spPr/>
    </dgm:pt>
    <dgm:pt modelId="{EEED4FEE-727F-4690-83B8-D22F9F9926CC}" type="pres">
      <dgm:prSet presAssocID="{1BA4DC5B-F615-4F10-A38F-55D985BC7E4E}" presName="vert1" presStyleCnt="0"/>
      <dgm:spPr/>
    </dgm:pt>
  </dgm:ptLst>
  <dgm:cxnLst>
    <dgm:cxn modelId="{C5E44702-20AD-4560-A786-03FA2EDCE704}" srcId="{54DC4D08-0042-416D-B6FB-32B264300023}" destId="{CDDEC081-5171-4D38-82A6-0ED8DBEA8040}" srcOrd="3" destOrd="0" parTransId="{7350FCDF-CF22-4975-A60F-9111259F9AB4}" sibTransId="{988EA0D8-827B-420D-A48B-FB8FD8C7ACBD}"/>
    <dgm:cxn modelId="{D27E2904-1E29-4B9D-A8FB-FBCB4A1BF9FE}" srcId="{54DC4D08-0042-416D-B6FB-32B264300023}" destId="{2AF0B789-B54D-4FB7-8A01-0C8345B5FA66}" srcOrd="4" destOrd="0" parTransId="{B5023879-013A-4A00-AE41-97E34F69300B}" sibTransId="{7333FF71-A402-4B95-9EC3-1555F36C5E78}"/>
    <dgm:cxn modelId="{2580A007-6D47-498A-9763-848278262777}" type="presOf" srcId="{54DC4D08-0042-416D-B6FB-32B264300023}" destId="{1610DC43-6E88-4C65-BE5B-E34F76C044AE}" srcOrd="0" destOrd="0" presId="urn:microsoft.com/office/officeart/2008/layout/LinedList"/>
    <dgm:cxn modelId="{35A19E48-DE87-4F12-90D6-EBA501486F94}" type="presOf" srcId="{4501ECC3-A7E0-4B3A-AA80-300A0CA83AC4}" destId="{D34ADE60-B42D-43F9-A799-AABD21735F81}" srcOrd="0" destOrd="0" presId="urn:microsoft.com/office/officeart/2008/layout/LinedList"/>
    <dgm:cxn modelId="{8211FB6B-A9FF-4FB2-B890-9829D1AE43E9}" type="presOf" srcId="{2AF0B789-B54D-4FB7-8A01-0C8345B5FA66}" destId="{B0E1D4A7-E4AE-4F6B-A123-BBCDD22AEB67}" srcOrd="0" destOrd="0" presId="urn:microsoft.com/office/officeart/2008/layout/LinedList"/>
    <dgm:cxn modelId="{A322F799-962F-4968-AB20-9388817EEA2B}" srcId="{54DC4D08-0042-416D-B6FB-32B264300023}" destId="{CCC464F3-3C55-4F56-A637-C58CD305F1B9}" srcOrd="1" destOrd="0" parTransId="{8EA1100E-12B2-4CB2-96F3-9A656111B145}" sibTransId="{3A8619FB-F5B2-4F8E-8195-BED60BF848D4}"/>
    <dgm:cxn modelId="{9B18D2A8-FC1B-4907-9DDB-87FD5DA87286}" type="presOf" srcId="{1BA4DC5B-F615-4F10-A38F-55D985BC7E4E}" destId="{7781160C-425F-4736-BAF8-7FD358DFE5A8}" srcOrd="0" destOrd="0" presId="urn:microsoft.com/office/officeart/2008/layout/LinedList"/>
    <dgm:cxn modelId="{37CAA0B6-7729-4046-B21F-CD8F29373880}" type="presOf" srcId="{CCC464F3-3C55-4F56-A637-C58CD305F1B9}" destId="{7C26919F-BD93-4F79-954E-B2AFED04305B}" srcOrd="0" destOrd="0" presId="urn:microsoft.com/office/officeart/2008/layout/LinedList"/>
    <dgm:cxn modelId="{81C381B8-DABA-44B0-AA77-79A4EAB4F1A4}" srcId="{54DC4D08-0042-416D-B6FB-32B264300023}" destId="{1BA4DC5B-F615-4F10-A38F-55D985BC7E4E}" srcOrd="5" destOrd="0" parTransId="{7EB6EA83-D9E2-41C8-8A0F-D392B1A47B95}" sibTransId="{AFC960A0-22CA-4428-B59A-530B2D7C6C2D}"/>
    <dgm:cxn modelId="{186B73C8-EC1C-417D-B7DF-1A0F9CB0A2A8}" type="presOf" srcId="{8CADBA67-D447-4510-B5AF-C498D13C01A1}" destId="{A5CDF0E7-7F16-481F-B473-256B9166AC16}" srcOrd="0" destOrd="0" presId="urn:microsoft.com/office/officeart/2008/layout/LinedList"/>
    <dgm:cxn modelId="{0DF1F4EA-53C8-4703-8771-94A2407E5554}" srcId="{54DC4D08-0042-416D-B6FB-32B264300023}" destId="{4501ECC3-A7E0-4B3A-AA80-300A0CA83AC4}" srcOrd="0" destOrd="0" parTransId="{4E4057CE-E9E2-4F40-B539-DB98DC014203}" sibTransId="{785173F2-EB30-4D36-A880-67AE2D312C02}"/>
    <dgm:cxn modelId="{CFEDB4EC-C8BF-4B71-9A72-98F68B5E070F}" srcId="{54DC4D08-0042-416D-B6FB-32B264300023}" destId="{8CADBA67-D447-4510-B5AF-C498D13C01A1}" srcOrd="2" destOrd="0" parTransId="{CC240C62-A928-477D-B1EC-7C3DF65FA8E7}" sibTransId="{74C75CEA-68EA-4BD9-AA45-835EA6F9EAD6}"/>
    <dgm:cxn modelId="{D139CBF4-1FD5-4AA4-990B-EC30B9A170CF}" type="presOf" srcId="{CDDEC081-5171-4D38-82A6-0ED8DBEA8040}" destId="{3FE03D84-57FB-45BB-B92A-20AFEA7B3A3B}" srcOrd="0" destOrd="0" presId="urn:microsoft.com/office/officeart/2008/layout/LinedList"/>
    <dgm:cxn modelId="{0EDDA8EE-626E-4C73-8525-59E7D5DD0612}" type="presParOf" srcId="{1610DC43-6E88-4C65-BE5B-E34F76C044AE}" destId="{E891FA3B-4297-4BD1-8B6D-8533282A6AB4}" srcOrd="0" destOrd="0" presId="urn:microsoft.com/office/officeart/2008/layout/LinedList"/>
    <dgm:cxn modelId="{861804BA-9090-48A2-8451-6B28E52D1730}" type="presParOf" srcId="{1610DC43-6E88-4C65-BE5B-E34F76C044AE}" destId="{B966B32C-F9CA-4AE2-8A78-9FB3764D97EB}" srcOrd="1" destOrd="0" presId="urn:microsoft.com/office/officeart/2008/layout/LinedList"/>
    <dgm:cxn modelId="{821A818A-91B3-4E07-AA34-50BE619E4FCE}" type="presParOf" srcId="{B966B32C-F9CA-4AE2-8A78-9FB3764D97EB}" destId="{D34ADE60-B42D-43F9-A799-AABD21735F81}" srcOrd="0" destOrd="0" presId="urn:microsoft.com/office/officeart/2008/layout/LinedList"/>
    <dgm:cxn modelId="{96B24E05-D884-4B3B-941D-C4E1616C4316}" type="presParOf" srcId="{B966B32C-F9CA-4AE2-8A78-9FB3764D97EB}" destId="{DD96C9EE-9717-4968-85D6-311D31883E76}" srcOrd="1" destOrd="0" presId="urn:microsoft.com/office/officeart/2008/layout/LinedList"/>
    <dgm:cxn modelId="{960663B7-9243-474E-BDFC-884CED4E5793}" type="presParOf" srcId="{1610DC43-6E88-4C65-BE5B-E34F76C044AE}" destId="{7285DC85-BE46-4B74-BCFD-3145AF9B202E}" srcOrd="2" destOrd="0" presId="urn:microsoft.com/office/officeart/2008/layout/LinedList"/>
    <dgm:cxn modelId="{F5F3197F-31BE-4AB2-9C44-5C7F2FD18A21}" type="presParOf" srcId="{1610DC43-6E88-4C65-BE5B-E34F76C044AE}" destId="{92ECC689-1EF3-4668-97FB-590035675208}" srcOrd="3" destOrd="0" presId="urn:microsoft.com/office/officeart/2008/layout/LinedList"/>
    <dgm:cxn modelId="{DB29952E-27D2-4823-A7F2-B0B0516E4FF3}" type="presParOf" srcId="{92ECC689-1EF3-4668-97FB-590035675208}" destId="{7C26919F-BD93-4F79-954E-B2AFED04305B}" srcOrd="0" destOrd="0" presId="urn:microsoft.com/office/officeart/2008/layout/LinedList"/>
    <dgm:cxn modelId="{83485721-F847-4324-8BAC-DBB02AEE2863}" type="presParOf" srcId="{92ECC689-1EF3-4668-97FB-590035675208}" destId="{D3B8EA86-CC53-4310-9AF5-B0F3B9C53147}" srcOrd="1" destOrd="0" presId="urn:microsoft.com/office/officeart/2008/layout/LinedList"/>
    <dgm:cxn modelId="{C896798F-F5DE-4D91-837F-A1D7CB310B45}" type="presParOf" srcId="{1610DC43-6E88-4C65-BE5B-E34F76C044AE}" destId="{EF4E79AA-12DE-40A5-8D51-FC8925AA8E89}" srcOrd="4" destOrd="0" presId="urn:microsoft.com/office/officeart/2008/layout/LinedList"/>
    <dgm:cxn modelId="{B5A45AFA-5A68-464F-A3EE-3E25BC6300BF}" type="presParOf" srcId="{1610DC43-6E88-4C65-BE5B-E34F76C044AE}" destId="{498FC32A-7D15-4750-921C-81CB66044DF8}" srcOrd="5" destOrd="0" presId="urn:microsoft.com/office/officeart/2008/layout/LinedList"/>
    <dgm:cxn modelId="{F48AEC64-03D4-4811-A375-0489D128DA23}" type="presParOf" srcId="{498FC32A-7D15-4750-921C-81CB66044DF8}" destId="{A5CDF0E7-7F16-481F-B473-256B9166AC16}" srcOrd="0" destOrd="0" presId="urn:microsoft.com/office/officeart/2008/layout/LinedList"/>
    <dgm:cxn modelId="{D747BD81-3C50-4113-BB5F-4DC89BA3A0C9}" type="presParOf" srcId="{498FC32A-7D15-4750-921C-81CB66044DF8}" destId="{806A0523-B39A-42E1-B3FF-FAA230AE839A}" srcOrd="1" destOrd="0" presId="urn:microsoft.com/office/officeart/2008/layout/LinedList"/>
    <dgm:cxn modelId="{6621B7ED-5EDF-45DB-AD95-95FBD2E3C544}" type="presParOf" srcId="{1610DC43-6E88-4C65-BE5B-E34F76C044AE}" destId="{BEF724DE-9628-4C5B-A900-B77E6E8594AD}" srcOrd="6" destOrd="0" presId="urn:microsoft.com/office/officeart/2008/layout/LinedList"/>
    <dgm:cxn modelId="{5ADA4128-0195-4CE5-8DC7-A518C100D6D7}" type="presParOf" srcId="{1610DC43-6E88-4C65-BE5B-E34F76C044AE}" destId="{C66453BB-CCEA-4F69-848C-05F1A6A52988}" srcOrd="7" destOrd="0" presId="urn:microsoft.com/office/officeart/2008/layout/LinedList"/>
    <dgm:cxn modelId="{B8C371E7-207A-498A-9E9B-AAF0D756F4C4}" type="presParOf" srcId="{C66453BB-CCEA-4F69-848C-05F1A6A52988}" destId="{3FE03D84-57FB-45BB-B92A-20AFEA7B3A3B}" srcOrd="0" destOrd="0" presId="urn:microsoft.com/office/officeart/2008/layout/LinedList"/>
    <dgm:cxn modelId="{85839CBC-2E5A-4F98-8116-98A2AF127BA3}" type="presParOf" srcId="{C66453BB-CCEA-4F69-848C-05F1A6A52988}" destId="{A13EC1B7-EEE9-43AA-A694-5BD4D6870EDB}" srcOrd="1" destOrd="0" presId="urn:microsoft.com/office/officeart/2008/layout/LinedList"/>
    <dgm:cxn modelId="{B6B49F0F-C766-4168-A35F-A19DEA8BB662}" type="presParOf" srcId="{1610DC43-6E88-4C65-BE5B-E34F76C044AE}" destId="{31D4806F-4E6C-4539-B3D2-7353F6948C44}" srcOrd="8" destOrd="0" presId="urn:microsoft.com/office/officeart/2008/layout/LinedList"/>
    <dgm:cxn modelId="{ECB45AC2-814C-4895-9A22-2CCC644C59ED}" type="presParOf" srcId="{1610DC43-6E88-4C65-BE5B-E34F76C044AE}" destId="{5BA94778-7508-44A4-B6C3-D7FAA78FA0E8}" srcOrd="9" destOrd="0" presId="urn:microsoft.com/office/officeart/2008/layout/LinedList"/>
    <dgm:cxn modelId="{59C984BB-546F-4D66-B9FA-5BA8E64875A8}" type="presParOf" srcId="{5BA94778-7508-44A4-B6C3-D7FAA78FA0E8}" destId="{B0E1D4A7-E4AE-4F6B-A123-BBCDD22AEB67}" srcOrd="0" destOrd="0" presId="urn:microsoft.com/office/officeart/2008/layout/LinedList"/>
    <dgm:cxn modelId="{2C06BF32-4670-4030-A89B-F37E360A2262}" type="presParOf" srcId="{5BA94778-7508-44A4-B6C3-D7FAA78FA0E8}" destId="{EE8D5AA2-6D6F-4800-B607-A6937906A636}" srcOrd="1" destOrd="0" presId="urn:microsoft.com/office/officeart/2008/layout/LinedList"/>
    <dgm:cxn modelId="{1A37E368-DEDD-4210-A0F8-71E386D7E81E}" type="presParOf" srcId="{1610DC43-6E88-4C65-BE5B-E34F76C044AE}" destId="{73206C61-31CF-474D-8145-3140060B7D1A}" srcOrd="10" destOrd="0" presId="urn:microsoft.com/office/officeart/2008/layout/LinedList"/>
    <dgm:cxn modelId="{9DF229A5-6C58-49A1-9625-1568846E28C3}" type="presParOf" srcId="{1610DC43-6E88-4C65-BE5B-E34F76C044AE}" destId="{3BDCE4D9-7385-4B4B-9E15-02E2BC356F8A}" srcOrd="11" destOrd="0" presId="urn:microsoft.com/office/officeart/2008/layout/LinedList"/>
    <dgm:cxn modelId="{6EBEE213-D525-45C2-8D4B-B441E206CA4F}" type="presParOf" srcId="{3BDCE4D9-7385-4B4B-9E15-02E2BC356F8A}" destId="{7781160C-425F-4736-BAF8-7FD358DFE5A8}" srcOrd="0" destOrd="0" presId="urn:microsoft.com/office/officeart/2008/layout/LinedList"/>
    <dgm:cxn modelId="{A3FDA1BE-02A9-4127-960F-15500EE3A8FB}" type="presParOf" srcId="{3BDCE4D9-7385-4B4B-9E15-02E2BC356F8A}" destId="{EEED4FEE-727F-4690-83B8-D22F9F9926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6C375-0CB5-47C7-80FA-5B322806DF3B}">
      <dsp:nvSpPr>
        <dsp:cNvPr id="0" name=""/>
        <dsp:cNvSpPr/>
      </dsp:nvSpPr>
      <dsp:spPr>
        <a:xfrm>
          <a:off x="0" y="19684"/>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RNNs</a:t>
          </a:r>
          <a:r>
            <a:rPr lang="en-US" sz="2100" b="0" i="0" kern="1200"/>
            <a:t> handle sequential data by processing input sequences one element at a time.</a:t>
          </a:r>
          <a:endParaRPr lang="en-US" sz="2100" kern="1200"/>
        </a:p>
      </dsp:txBody>
      <dsp:txXfrm>
        <a:off x="57347" y="77031"/>
        <a:ext cx="5043093" cy="1060059"/>
      </dsp:txXfrm>
    </dsp:sp>
    <dsp:sp modelId="{8B3F62DC-4871-4214-9588-B08A944E2F71}">
      <dsp:nvSpPr>
        <dsp:cNvPr id="0" name=""/>
        <dsp:cNvSpPr/>
      </dsp:nvSpPr>
      <dsp:spPr>
        <a:xfrm>
          <a:off x="0" y="1254917"/>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hidden states are updated in each time step, which can be computationally expensive for long sequences.</a:t>
          </a:r>
          <a:endParaRPr lang="en-US" sz="2100" kern="1200"/>
        </a:p>
      </dsp:txBody>
      <dsp:txXfrm>
        <a:off x="57347" y="1312264"/>
        <a:ext cx="5043093" cy="1060059"/>
      </dsp:txXfrm>
    </dsp:sp>
    <dsp:sp modelId="{9B2A9B45-852B-4D42-A87B-87E9B2E45C77}">
      <dsp:nvSpPr>
        <dsp:cNvPr id="0" name=""/>
        <dsp:cNvSpPr/>
      </dsp:nvSpPr>
      <dsp:spPr>
        <a:xfrm>
          <a:off x="0" y="2490150"/>
          <a:ext cx="5157787" cy="11747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LSTMs and GRUs</a:t>
          </a:r>
          <a:r>
            <a:rPr lang="en-US" sz="2100" b="0" i="0" kern="1200"/>
            <a:t> improve on RNNs by managing memory more effectively, with LSTMs being slightly more complex.</a:t>
          </a:r>
          <a:endParaRPr lang="en-US" sz="2100" kern="1200"/>
        </a:p>
      </dsp:txBody>
      <dsp:txXfrm>
        <a:off x="57347" y="2547497"/>
        <a:ext cx="5043093" cy="1060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1FA3B-4297-4BD1-8B6D-8533282A6AB4}">
      <dsp:nvSpPr>
        <dsp:cNvPr id="0" name=""/>
        <dsp:cNvSpPr/>
      </dsp:nvSpPr>
      <dsp:spPr>
        <a:xfrm>
          <a:off x="0" y="1798"/>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ADE60-B42D-43F9-A799-AABD21735F81}">
      <dsp:nvSpPr>
        <dsp:cNvPr id="0" name=""/>
        <dsp:cNvSpPr/>
      </dsp:nvSpPr>
      <dsp:spPr>
        <a:xfrm>
          <a:off x="0" y="1798"/>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GPT-3 is trained on diverse sources including Common Crawl (filtered for quality), books, Wikipedia, and other curated texts. This mix ensures exposure to varied writing styles, domains, and factual content.</a:t>
          </a:r>
          <a:endParaRPr lang="en-US" sz="1600" kern="1200"/>
        </a:p>
      </dsp:txBody>
      <dsp:txXfrm>
        <a:off x="0" y="1798"/>
        <a:ext cx="9724031" cy="613293"/>
      </dsp:txXfrm>
    </dsp:sp>
    <dsp:sp modelId="{7285DC85-BE46-4B74-BCFD-3145AF9B202E}">
      <dsp:nvSpPr>
        <dsp:cNvPr id="0" name=""/>
        <dsp:cNvSpPr/>
      </dsp:nvSpPr>
      <dsp:spPr>
        <a:xfrm>
          <a:off x="0" y="615092"/>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6919F-BD93-4F79-954E-B2AFED04305B}">
      <dsp:nvSpPr>
        <dsp:cNvPr id="0" name=""/>
        <dsp:cNvSpPr/>
      </dsp:nvSpPr>
      <dsp:spPr>
        <a:xfrm>
          <a:off x="0" y="615092"/>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Transformer Decoder</a:t>
          </a:r>
          <a:r>
            <a:rPr lang="en-US" sz="1600" b="0" i="0" kern="1200"/>
            <a:t>: A stack of decoder-only transformer layers with </a:t>
          </a:r>
          <a:r>
            <a:rPr lang="en-US" sz="1600" b="1" i="0" kern="1200"/>
            <a:t>masked self-attention</a:t>
          </a:r>
          <a:r>
            <a:rPr lang="en-US" sz="1600" b="0" i="0" kern="1200"/>
            <a:t>, enabling autoregressive token prediction (each token depends only on prior tokens).</a:t>
          </a:r>
          <a:endParaRPr lang="en-US" sz="1600" kern="1200"/>
        </a:p>
      </dsp:txBody>
      <dsp:txXfrm>
        <a:off x="0" y="615092"/>
        <a:ext cx="9724031" cy="613293"/>
      </dsp:txXfrm>
    </dsp:sp>
    <dsp:sp modelId="{EF4E79AA-12DE-40A5-8D51-FC8925AA8E89}">
      <dsp:nvSpPr>
        <dsp:cNvPr id="0" name=""/>
        <dsp:cNvSpPr/>
      </dsp:nvSpPr>
      <dsp:spPr>
        <a:xfrm>
          <a:off x="0" y="1228385"/>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DF0E7-7F16-481F-B473-256B9166AC16}">
      <dsp:nvSpPr>
        <dsp:cNvPr id="0" name=""/>
        <dsp:cNvSpPr/>
      </dsp:nvSpPr>
      <dsp:spPr>
        <a:xfrm>
          <a:off x="0" y="1228385"/>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The largest variant has </a:t>
          </a:r>
          <a:r>
            <a:rPr lang="en-US" sz="1600" b="1" i="0" kern="1200"/>
            <a:t>175 billion parameters</a:t>
          </a:r>
          <a:r>
            <a:rPr lang="en-US" sz="1600" b="0" i="0" kern="1200"/>
            <a:t>, 96 layers, 12,288-dimensional embeddings, and 96 attention heads per layer. The context window spans </a:t>
          </a:r>
          <a:r>
            <a:rPr lang="en-US" sz="1600" b="1" i="0" kern="1200"/>
            <a:t>2,048 tokens</a:t>
          </a:r>
          <a:r>
            <a:rPr lang="en-US" sz="1600" b="0" i="0" kern="1200"/>
            <a:t>.</a:t>
          </a:r>
          <a:endParaRPr lang="en-US" sz="1600" kern="1200"/>
        </a:p>
      </dsp:txBody>
      <dsp:txXfrm>
        <a:off x="0" y="1228385"/>
        <a:ext cx="9724031" cy="613293"/>
      </dsp:txXfrm>
    </dsp:sp>
    <dsp:sp modelId="{BEF724DE-9628-4C5B-A900-B77E6E8594AD}">
      <dsp:nvSpPr>
        <dsp:cNvPr id="0" name=""/>
        <dsp:cNvSpPr/>
      </dsp:nvSpPr>
      <dsp:spPr>
        <a:xfrm>
          <a:off x="0" y="1841679"/>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03D84-57FB-45BB-B92A-20AFEA7B3A3B}">
      <dsp:nvSpPr>
        <dsp:cNvPr id="0" name=""/>
        <dsp:cNvSpPr/>
      </dsp:nvSpPr>
      <dsp:spPr>
        <a:xfrm>
          <a:off x="0" y="1841679"/>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Language Modeling</a:t>
          </a:r>
          <a:r>
            <a:rPr lang="en-US" sz="1600" b="0" i="0" kern="1200"/>
            <a:t>: The core task is next-token prediction. Given a sequence of tokens, the model predicts the next token by minimizing </a:t>
          </a:r>
          <a:r>
            <a:rPr lang="en-US" sz="1600" b="1" i="0" kern="1200"/>
            <a:t>cross-entropy loss</a:t>
          </a:r>
          <a:r>
            <a:rPr lang="en-US" sz="1600" b="0" i="0" kern="1200"/>
            <a:t>.</a:t>
          </a:r>
          <a:endParaRPr lang="en-US" sz="1600" kern="1200"/>
        </a:p>
      </dsp:txBody>
      <dsp:txXfrm>
        <a:off x="0" y="1841679"/>
        <a:ext cx="9724031" cy="613293"/>
      </dsp:txXfrm>
    </dsp:sp>
    <dsp:sp modelId="{31D4806F-4E6C-4539-B3D2-7353F6948C44}">
      <dsp:nvSpPr>
        <dsp:cNvPr id="0" name=""/>
        <dsp:cNvSpPr/>
      </dsp:nvSpPr>
      <dsp:spPr>
        <a:xfrm>
          <a:off x="0" y="2454972"/>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E1D4A7-E4AE-4F6B-A123-BBCDD22AEB67}">
      <dsp:nvSpPr>
        <dsp:cNvPr id="0" name=""/>
        <dsp:cNvSpPr/>
      </dsp:nvSpPr>
      <dsp:spPr>
        <a:xfrm>
          <a:off x="0" y="2454972"/>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Unsupervised Learning</a:t>
          </a:r>
          <a:r>
            <a:rPr lang="en-US" sz="1600" b="0" i="0" kern="1200"/>
            <a:t>: No explicit task-specific objectives; the model learns grammar, facts, and reasoning implicitly through this objective.</a:t>
          </a:r>
          <a:endParaRPr lang="en-US" sz="1600" kern="1200"/>
        </a:p>
      </dsp:txBody>
      <dsp:txXfrm>
        <a:off x="0" y="2454972"/>
        <a:ext cx="9724031" cy="613293"/>
      </dsp:txXfrm>
    </dsp:sp>
    <dsp:sp modelId="{73206C61-31CF-474D-8145-3140060B7D1A}">
      <dsp:nvSpPr>
        <dsp:cNvPr id="0" name=""/>
        <dsp:cNvSpPr/>
      </dsp:nvSpPr>
      <dsp:spPr>
        <a:xfrm>
          <a:off x="0" y="3068265"/>
          <a:ext cx="972403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1160C-425F-4736-BAF8-7FD358DFE5A8}">
      <dsp:nvSpPr>
        <dsp:cNvPr id="0" name=""/>
        <dsp:cNvSpPr/>
      </dsp:nvSpPr>
      <dsp:spPr>
        <a:xfrm>
          <a:off x="0" y="3068265"/>
          <a:ext cx="9724031" cy="61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Distributed Training</a:t>
          </a:r>
          <a:r>
            <a:rPr lang="en-US" sz="1600" b="0" i="0" kern="1200"/>
            <a:t>: Combines </a:t>
          </a:r>
          <a:r>
            <a:rPr lang="en-US" sz="1600" b="1" i="0" kern="1200"/>
            <a:t>data parallelism</a:t>
          </a:r>
          <a:r>
            <a:rPr lang="en-US" sz="1600" b="0" i="0" kern="1200"/>
            <a:t> (split batches across devices), </a:t>
          </a:r>
          <a:r>
            <a:rPr lang="en-US" sz="1600" b="1" i="0" kern="1200"/>
            <a:t>model parallelism</a:t>
          </a:r>
          <a:r>
            <a:rPr lang="en-US" sz="1600" b="0" i="0" kern="1200"/>
            <a:t> (split model layers across devices), and </a:t>
          </a:r>
          <a:r>
            <a:rPr lang="en-US" sz="1600" b="1" i="0" kern="1200"/>
            <a:t>pipeline parallelism</a:t>
          </a:r>
          <a:r>
            <a:rPr lang="en-US" sz="1600" b="0" i="0" kern="1200"/>
            <a:t> (overlap computation and communication) to handle the model's size.</a:t>
          </a:r>
          <a:endParaRPr lang="en-US" sz="1600" kern="1200"/>
        </a:p>
      </dsp:txBody>
      <dsp:txXfrm>
        <a:off x="0" y="3068265"/>
        <a:ext cx="9724031" cy="613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5CC70-E307-49D0-BCEF-C58D63CA1CFD}" type="datetimeFigureOut">
              <a:rPr lang="en-IN" smtClean="0"/>
              <a:t>28-01-2025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AB1BE-DF87-407C-9066-269430692037}" type="slidenum">
              <a:rPr lang="en-IN" smtClean="0"/>
              <a:t>‹#›</a:t>
            </a:fld>
            <a:endParaRPr lang="en-IN"/>
          </a:p>
        </p:txBody>
      </p:sp>
    </p:spTree>
    <p:extLst>
      <p:ext uri="{BB962C8B-B14F-4D97-AF65-F5344CB8AC3E}">
        <p14:creationId xmlns:p14="http://schemas.microsoft.com/office/powerpoint/2010/main" val="804205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Let's start by comparing traditional approaches with the revolutionary Transformer architecture:</a:t>
            </a:r>
          </a:p>
          <a:p>
            <a:pPr algn="l"/>
            <a:r>
              <a:rPr lang="en-US" b="0" i="0" dirty="0">
                <a:solidFill>
                  <a:srgbClr val="1F2328"/>
                </a:solidFill>
                <a:effectLst/>
                <a:latin typeface="-apple-system"/>
              </a:rPr>
              <a:t>Traditional models like RNNs, LSTMs, and GRUs have served us well, but they come with limitations:</a:t>
            </a:r>
          </a:p>
          <a:p>
            <a:pPr algn="l">
              <a:buFont typeface="Arial" panose="020B0604020202020204" pitchFamily="34" charset="0"/>
              <a:buChar char="•"/>
            </a:pPr>
            <a:r>
              <a:rPr lang="en-US" b="0" i="0" dirty="0">
                <a:solidFill>
                  <a:srgbClr val="1F2328"/>
                </a:solidFill>
                <a:effectLst/>
                <a:latin typeface="-apple-system"/>
              </a:rPr>
              <a:t>They process data sequentially, one element at a time</a:t>
            </a:r>
          </a:p>
          <a:p>
            <a:pPr algn="l">
              <a:buFont typeface="Arial" panose="020B0604020202020204" pitchFamily="34" charset="0"/>
              <a:buChar char="•"/>
            </a:pPr>
            <a:r>
              <a:rPr lang="en-US" b="0" i="0" dirty="0">
                <a:solidFill>
                  <a:srgbClr val="1F2328"/>
                </a:solidFill>
                <a:effectLst/>
                <a:latin typeface="-apple-system"/>
              </a:rPr>
              <a:t>They struggle with long sequences due to vanishing gradients</a:t>
            </a:r>
          </a:p>
          <a:p>
            <a:pPr algn="l">
              <a:buFont typeface="Arial" panose="020B0604020202020204" pitchFamily="34" charset="0"/>
              <a:buChar char="•"/>
            </a:pPr>
            <a:r>
              <a:rPr lang="en-US" b="0" i="0" dirty="0">
                <a:solidFill>
                  <a:srgbClr val="1F2328"/>
                </a:solidFill>
                <a:effectLst/>
                <a:latin typeface="-apple-system"/>
              </a:rPr>
              <a:t>Updates at each time step make them computationally expensive</a:t>
            </a:r>
          </a:p>
          <a:p>
            <a:pPr algn="l"/>
            <a:r>
              <a:rPr lang="en-US" b="0" i="0" dirty="0">
                <a:solidFill>
                  <a:srgbClr val="1F2328"/>
                </a:solidFill>
                <a:effectLst/>
                <a:latin typeface="-apple-system"/>
              </a:rPr>
              <a:t>Enter Transformers, which revolutionized the field by:</a:t>
            </a:r>
          </a:p>
          <a:p>
            <a:pPr algn="l">
              <a:buFont typeface="Arial" panose="020B0604020202020204" pitchFamily="34" charset="0"/>
              <a:buChar char="•"/>
            </a:pPr>
            <a:r>
              <a:rPr lang="en-US" b="0" i="0" dirty="0">
                <a:solidFill>
                  <a:srgbClr val="1F2328"/>
                </a:solidFill>
                <a:effectLst/>
                <a:latin typeface="-apple-system"/>
              </a:rPr>
              <a:t>Processing all elements in parallel</a:t>
            </a:r>
          </a:p>
          <a:p>
            <a:pPr algn="l">
              <a:buFont typeface="Arial" panose="020B0604020202020204" pitchFamily="34" charset="0"/>
              <a:buChar char="•"/>
            </a:pPr>
            <a:r>
              <a:rPr lang="en-US" b="0" i="0" dirty="0">
                <a:solidFill>
                  <a:srgbClr val="1F2328"/>
                </a:solidFill>
                <a:effectLst/>
                <a:latin typeface="-apple-system"/>
              </a:rPr>
              <a:t>Using self-attention mechanisms instead of recurrent connections</a:t>
            </a:r>
          </a:p>
          <a:p>
            <a:pPr algn="l">
              <a:buFont typeface="Arial" panose="020B0604020202020204" pitchFamily="34" charset="0"/>
              <a:buChar char="•"/>
            </a:pPr>
            <a:r>
              <a:rPr lang="en-US" b="0" i="0" dirty="0">
                <a:solidFill>
                  <a:srgbClr val="1F2328"/>
                </a:solidFill>
                <a:effectLst/>
                <a:latin typeface="-apple-system"/>
              </a:rPr>
              <a:t>Handling long sequences more efficiently</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5</a:t>
            </a:fld>
            <a:endParaRPr lang="en-IN"/>
          </a:p>
        </p:txBody>
      </p:sp>
    </p:spTree>
    <p:extLst>
      <p:ext uri="{BB962C8B-B14F-4D97-AF65-F5344CB8AC3E}">
        <p14:creationId xmlns:p14="http://schemas.microsoft.com/office/powerpoint/2010/main" val="154525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buFont typeface="Arial" panose="020B0604020202020204" pitchFamily="34" charset="0"/>
              <a:buChar char="•"/>
            </a:pPr>
            <a:r>
              <a:rPr lang="en-IN" b="0" i="0" dirty="0">
                <a:solidFill>
                  <a:srgbClr val="242424"/>
                </a:solidFill>
                <a:effectLst/>
                <a:latin typeface="source-serif-pro"/>
              </a:rPr>
              <a:t>transformer has 4 main parts: </a:t>
            </a:r>
          </a:p>
          <a:p>
            <a:pPr algn="l">
              <a:lnSpc>
                <a:spcPts val="2400"/>
              </a:lnSpc>
              <a:buFont typeface="Arial" panose="020B0604020202020204" pitchFamily="34" charset="0"/>
              <a:buChar char="•"/>
            </a:pPr>
            <a:r>
              <a:rPr lang="en-IN" b="0" i="0" dirty="0">
                <a:solidFill>
                  <a:srgbClr val="242424"/>
                </a:solidFill>
                <a:effectLst/>
                <a:latin typeface="source-serif-pro"/>
              </a:rPr>
              <a:t>Tokenization : </a:t>
            </a:r>
            <a:r>
              <a:rPr lang="en-US" b="0" i="0" dirty="0">
                <a:solidFill>
                  <a:srgbClr val="242424"/>
                </a:solidFill>
                <a:effectLst/>
                <a:latin typeface="source-serif-pro"/>
              </a:rPr>
              <a:t>large dataset of tokens, including all the words, punctuation signs, etc. tokenization step takes every word, prefix, suffix, and punctuation signs, and sends them to a known token from the library.</a:t>
            </a:r>
            <a:endParaRPr lang="en-IN"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Embedding : text embeddings send every piece of text to a vector (a list) of numbers. If two pieces of text are similar, then the numbers in their corresponding vectors are similar to each other. </a:t>
            </a:r>
          </a:p>
          <a:p>
            <a:pPr algn="l">
              <a:lnSpc>
                <a:spcPts val="2400"/>
              </a:lnSpc>
              <a:buFont typeface="Arial" panose="020B0604020202020204" pitchFamily="34" charset="0"/>
              <a:buChar char="•"/>
            </a:pPr>
            <a:r>
              <a:rPr lang="en-US" b="0" i="0" dirty="0">
                <a:solidFill>
                  <a:srgbClr val="242424"/>
                </a:solidFill>
                <a:effectLst/>
                <a:latin typeface="source-serif-pro"/>
              </a:rPr>
              <a:t>Positional encoding : consists of adding a sequence of predefined vectors to the embedding vectors of the words. ensures we get a unique vector for every sentence, and sentences with the same words in different order will be assigned different vectors. </a:t>
            </a:r>
          </a:p>
          <a:p>
            <a:pPr algn="l">
              <a:lnSpc>
                <a:spcPts val="2400"/>
              </a:lnSpc>
              <a:buFont typeface="Arial" panose="020B0604020202020204" pitchFamily="34" charset="0"/>
              <a:buChar char="•"/>
            </a:pPr>
            <a:r>
              <a:rPr lang="en-US" b="0" i="0" dirty="0">
                <a:solidFill>
                  <a:srgbClr val="242424"/>
                </a:solidFill>
                <a:effectLst/>
                <a:latin typeface="source-serif-pro"/>
              </a:rPr>
              <a:t>Transformer block  :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b="0" i="0" dirty="0" err="1">
                <a:solidFill>
                  <a:srgbClr val="242424"/>
                </a:solidFill>
                <a:effectLst/>
                <a:latin typeface="source-serif-pro"/>
              </a:rPr>
              <a:t>really</a:t>
            </a:r>
            <a:r>
              <a:rPr lang="en-US" b="0" i="0" dirty="0">
                <a:solidFill>
                  <a:srgbClr val="242424"/>
                </a:solidFill>
                <a:effectLst/>
                <a:latin typeface="source-serif-pro"/>
              </a:rPr>
              <a:t> large neural network, which is trained precisely with that goal, to predict the next word in a sentence. key step: the attention component.  -&gt; carries the context. In multi-head attention, several different embeddings are used to modify the vectors and add context to them. </a:t>
            </a:r>
          </a:p>
          <a:p>
            <a:pPr algn="l">
              <a:lnSpc>
                <a:spcPts val="2400"/>
              </a:lnSpc>
              <a:buFont typeface="Arial" panose="020B0604020202020204" pitchFamily="34" charset="0"/>
              <a:buChar char="•"/>
            </a:pPr>
            <a:r>
              <a:rPr lang="en-US" b="0" i="0" dirty="0" err="1">
                <a:solidFill>
                  <a:srgbClr val="242424"/>
                </a:solidFill>
                <a:effectLst/>
                <a:latin typeface="source-serif-pro"/>
              </a:rPr>
              <a:t>Softmax</a:t>
            </a: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 last step of a transformer is a </a:t>
            </a:r>
            <a:r>
              <a:rPr lang="en-US" b="0" i="0" dirty="0" err="1">
                <a:solidFill>
                  <a:srgbClr val="242424"/>
                </a:solidFill>
                <a:effectLst/>
                <a:latin typeface="source-serif-pro"/>
              </a:rPr>
              <a:t>softmax</a:t>
            </a:r>
            <a:r>
              <a:rPr lang="en-US" b="0" i="0" dirty="0">
                <a:solidFill>
                  <a:srgbClr val="242424"/>
                </a:solidFill>
                <a:effectLst/>
                <a:latin typeface="source-serif-pro"/>
              </a:rPr>
              <a:t> layer, which turns these scores into probabilities (that add to 1), where the highest scores correspond to the highest probabilities. Then, we can sample out of these probabilities for the next word.  </a:t>
            </a:r>
            <a:endParaRPr lang="en-IN"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AB1BE-DF87-407C-9066-26943069203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38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8</a:t>
            </a:fld>
            <a:endParaRPr lang="en-IN"/>
          </a:p>
        </p:txBody>
      </p:sp>
    </p:spTree>
    <p:extLst>
      <p:ext uri="{BB962C8B-B14F-4D97-AF65-F5344CB8AC3E}">
        <p14:creationId xmlns:p14="http://schemas.microsoft.com/office/powerpoint/2010/main" val="251072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 pre-training process is crucial for developing a model's language understanding. There are three main techniques:</a:t>
            </a:r>
          </a:p>
          <a:p>
            <a:pPr algn="l">
              <a:buFont typeface="+mj-lt"/>
              <a:buAutoNum type="arabicPeriod"/>
            </a:pPr>
            <a:r>
              <a:rPr lang="en-US" b="0" i="0" dirty="0">
                <a:solidFill>
                  <a:srgbClr val="1F2328"/>
                </a:solidFill>
                <a:effectLst/>
                <a:latin typeface="-apple-system"/>
              </a:rPr>
              <a:t>Masked Language Modeling (MLM):</a:t>
            </a:r>
          </a:p>
          <a:p>
            <a:pPr marL="742950" lvl="1" indent="-285750" algn="l">
              <a:buFont typeface="+mj-lt"/>
              <a:buAutoNum type="arabicPeriod"/>
            </a:pPr>
            <a:r>
              <a:rPr lang="en-US" b="0" i="0" dirty="0">
                <a:solidFill>
                  <a:srgbClr val="1F2328"/>
                </a:solidFill>
                <a:effectLst/>
                <a:latin typeface="-apple-system"/>
              </a:rPr>
              <a:t>Words in sentences are randomly masked</a:t>
            </a:r>
          </a:p>
          <a:p>
            <a:pPr marL="742950" lvl="1" indent="-285750" algn="l">
              <a:buFont typeface="+mj-lt"/>
              <a:buAutoNum type="arabicPeriod"/>
            </a:pPr>
            <a:r>
              <a:rPr lang="en-US" b="0" i="0" dirty="0">
                <a:solidFill>
                  <a:srgbClr val="1F2328"/>
                </a:solidFill>
                <a:effectLst/>
                <a:latin typeface="-apple-system"/>
              </a:rPr>
              <a:t>The model learns to predict these masked words</a:t>
            </a:r>
          </a:p>
          <a:p>
            <a:pPr marL="742950" lvl="1" indent="-285750" algn="l">
              <a:buFont typeface="+mj-lt"/>
              <a:buAutoNum type="arabicPeriod"/>
            </a:pPr>
            <a:r>
              <a:rPr lang="en-US" b="0" i="0" dirty="0">
                <a:solidFill>
                  <a:srgbClr val="1F2328"/>
                </a:solidFill>
                <a:effectLst/>
                <a:latin typeface="-apple-system"/>
              </a:rPr>
              <a:t>This builds understanding of context and relationships</a:t>
            </a:r>
          </a:p>
          <a:p>
            <a:pPr algn="l">
              <a:buFont typeface="+mj-lt"/>
              <a:buAutoNum type="arabicPeriod"/>
            </a:pPr>
            <a:r>
              <a:rPr lang="en-US" b="0" i="0" dirty="0">
                <a:solidFill>
                  <a:srgbClr val="1F2328"/>
                </a:solidFill>
                <a:effectLst/>
                <a:latin typeface="-apple-system"/>
              </a:rPr>
              <a:t>Next Sentence Prediction (NSP):</a:t>
            </a:r>
          </a:p>
          <a:p>
            <a:pPr marL="742950" lvl="1" indent="-285750" algn="l">
              <a:buFont typeface="+mj-lt"/>
              <a:buAutoNum type="arabicPeriod"/>
            </a:pPr>
            <a:r>
              <a:rPr lang="en-US" b="0" i="0" dirty="0">
                <a:solidFill>
                  <a:srgbClr val="1F2328"/>
                </a:solidFill>
                <a:effectLst/>
                <a:latin typeface="-apple-system"/>
              </a:rPr>
              <a:t>Helps models understand relationships between sentences</a:t>
            </a:r>
          </a:p>
          <a:p>
            <a:pPr marL="742950" lvl="1" indent="-285750" algn="l">
              <a:buFont typeface="+mj-lt"/>
              <a:buAutoNum type="arabicPeriod"/>
            </a:pPr>
            <a:r>
              <a:rPr lang="en-US" b="0" i="0" dirty="0">
                <a:solidFill>
                  <a:srgbClr val="1F2328"/>
                </a:solidFill>
                <a:effectLst/>
                <a:latin typeface="-apple-system"/>
              </a:rPr>
              <a:t>Model predicts if sentences naturally follow each other</a:t>
            </a:r>
          </a:p>
          <a:p>
            <a:pPr algn="l">
              <a:buFont typeface="+mj-lt"/>
              <a:buAutoNum type="arabicPeriod"/>
            </a:pPr>
            <a:r>
              <a:rPr lang="en-US" b="0" i="0" dirty="0">
                <a:solidFill>
                  <a:srgbClr val="1F2328"/>
                </a:solidFill>
                <a:effectLst/>
                <a:latin typeface="-apple-system"/>
              </a:rPr>
              <a:t>Causal Language Modeling (CLM):</a:t>
            </a:r>
          </a:p>
          <a:p>
            <a:pPr marL="742950" lvl="1" indent="-285750" algn="l">
              <a:buFont typeface="+mj-lt"/>
              <a:buAutoNum type="arabicPeriod"/>
            </a:pPr>
            <a:r>
              <a:rPr lang="en-US" b="0" i="0" dirty="0">
                <a:solidFill>
                  <a:srgbClr val="1F2328"/>
                </a:solidFill>
                <a:effectLst/>
                <a:latin typeface="-apple-system"/>
              </a:rPr>
              <a:t>Model predicts the next word based on previous words</a:t>
            </a:r>
          </a:p>
          <a:p>
            <a:pPr marL="742950" lvl="1" indent="-285750" algn="l">
              <a:buFont typeface="+mj-lt"/>
              <a:buAutoNum type="arabicPeriod"/>
            </a:pPr>
            <a:r>
              <a:rPr lang="en-US" b="0" i="0" dirty="0">
                <a:solidFill>
                  <a:srgbClr val="1F2328"/>
                </a:solidFill>
                <a:effectLst/>
                <a:latin typeface="-apple-system"/>
              </a:rPr>
              <a:t>Essential for generating coherent text</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9</a:t>
            </a:fld>
            <a:endParaRPr lang="en-IN"/>
          </a:p>
        </p:txBody>
      </p:sp>
    </p:spTree>
    <p:extLst>
      <p:ext uri="{BB962C8B-B14F-4D97-AF65-F5344CB8AC3E}">
        <p14:creationId xmlns:p14="http://schemas.microsoft.com/office/powerpoint/2010/main" val="205908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1AB1BE-DF87-407C-9066-269430692037}" type="slidenum">
              <a:rPr lang="en-IN" smtClean="0"/>
              <a:t>10</a:t>
            </a:fld>
            <a:endParaRPr lang="en-IN"/>
          </a:p>
        </p:txBody>
      </p:sp>
    </p:spTree>
    <p:extLst>
      <p:ext uri="{BB962C8B-B14F-4D97-AF65-F5344CB8AC3E}">
        <p14:creationId xmlns:p14="http://schemas.microsoft.com/office/powerpoint/2010/main" val="265681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Let's look specifically at the GPT architecture:</a:t>
            </a:r>
          </a:p>
          <a:p>
            <a:pPr algn="l">
              <a:buFont typeface="Arial" panose="020B0604020202020204" pitchFamily="34" charset="0"/>
              <a:buChar char="•"/>
            </a:pPr>
            <a:r>
              <a:rPr lang="en-US" b="0" i="0" dirty="0">
                <a:solidFill>
                  <a:srgbClr val="1F2328"/>
                </a:solidFill>
                <a:effectLst/>
                <a:latin typeface="-apple-system"/>
              </a:rPr>
              <a:t>Trained on diverse sources including Common Crawl, books, and Wikipedia</a:t>
            </a:r>
          </a:p>
          <a:p>
            <a:pPr algn="l">
              <a:buFont typeface="Arial" panose="020B0604020202020204" pitchFamily="34" charset="0"/>
              <a:buChar char="•"/>
            </a:pPr>
            <a:r>
              <a:rPr lang="en-US" b="0" i="0" dirty="0">
                <a:solidFill>
                  <a:srgbClr val="1F2328"/>
                </a:solidFill>
                <a:effectLst/>
                <a:latin typeface="-apple-system"/>
              </a:rPr>
              <a:t>Uses a decoder-only transformer with masked self-attention</a:t>
            </a:r>
          </a:p>
          <a:p>
            <a:pPr algn="l">
              <a:buFont typeface="Arial" panose="020B0604020202020204" pitchFamily="34" charset="0"/>
              <a:buChar char="•"/>
            </a:pPr>
            <a:r>
              <a:rPr lang="en-US" b="0" i="0" dirty="0">
                <a:solidFill>
                  <a:srgbClr val="1F2328"/>
                </a:solidFill>
                <a:effectLst/>
                <a:latin typeface="-apple-system"/>
              </a:rPr>
              <a:t>The largest variant (GPT-3) features:</a:t>
            </a:r>
          </a:p>
          <a:p>
            <a:pPr marL="742950" lvl="1" indent="-285750" algn="l">
              <a:buFont typeface="Arial" panose="020B0604020202020204" pitchFamily="34" charset="0"/>
              <a:buChar char="•"/>
            </a:pPr>
            <a:r>
              <a:rPr lang="en-US" b="0" i="0" dirty="0">
                <a:solidFill>
                  <a:srgbClr val="1F2328"/>
                </a:solidFill>
                <a:effectLst/>
                <a:latin typeface="-apple-system"/>
              </a:rPr>
              <a:t>175 billion parameters</a:t>
            </a:r>
          </a:p>
          <a:p>
            <a:pPr marL="742950" lvl="1" indent="-285750" algn="l">
              <a:buFont typeface="Arial" panose="020B0604020202020204" pitchFamily="34" charset="0"/>
              <a:buChar char="•"/>
            </a:pPr>
            <a:r>
              <a:rPr lang="en-US" b="0" i="0" dirty="0">
                <a:solidFill>
                  <a:srgbClr val="1F2328"/>
                </a:solidFill>
                <a:effectLst/>
                <a:latin typeface="-apple-system"/>
              </a:rPr>
              <a:t>96 layers</a:t>
            </a:r>
          </a:p>
          <a:p>
            <a:pPr marL="742950" lvl="1" indent="-285750" algn="l">
              <a:buFont typeface="Arial" panose="020B0604020202020204" pitchFamily="34" charset="0"/>
              <a:buChar char="•"/>
            </a:pPr>
            <a:r>
              <a:rPr lang="en-US" b="0" i="0" dirty="0">
                <a:solidFill>
                  <a:srgbClr val="1F2328"/>
                </a:solidFill>
                <a:effectLst/>
                <a:latin typeface="-apple-system"/>
              </a:rPr>
              <a:t>12,288-dimensional embeddings</a:t>
            </a:r>
          </a:p>
          <a:p>
            <a:pPr marL="742950" lvl="1" indent="-285750" algn="l">
              <a:buFont typeface="Arial" panose="020B0604020202020204" pitchFamily="34" charset="0"/>
              <a:buChar char="•"/>
            </a:pPr>
            <a:r>
              <a:rPr lang="en-US" b="0" i="0" dirty="0">
                <a:solidFill>
                  <a:srgbClr val="1F2328"/>
                </a:solidFill>
                <a:effectLst/>
                <a:latin typeface="-apple-system"/>
              </a:rPr>
              <a:t>96 attention heads per layer</a:t>
            </a:r>
          </a:p>
          <a:p>
            <a:pPr marL="742950" lvl="1" indent="-285750" algn="l">
              <a:buFont typeface="Arial" panose="020B0604020202020204" pitchFamily="34" charset="0"/>
              <a:buChar char="•"/>
            </a:pPr>
            <a:r>
              <a:rPr lang="en-US" b="0" i="0" dirty="0">
                <a:solidFill>
                  <a:srgbClr val="1F2328"/>
                </a:solidFill>
                <a:effectLst/>
                <a:latin typeface="-apple-system"/>
              </a:rPr>
              <a:t>2,048 token context window</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12</a:t>
            </a:fld>
            <a:endParaRPr lang="en-IN"/>
          </a:p>
        </p:txBody>
      </p:sp>
    </p:spTree>
    <p:extLst>
      <p:ext uri="{BB962C8B-B14F-4D97-AF65-F5344CB8AC3E}">
        <p14:creationId xmlns:p14="http://schemas.microsoft.com/office/powerpoint/2010/main" val="94849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To summarize, modern LLMs represent a fascinating convergence of:</a:t>
            </a:r>
          </a:p>
          <a:p>
            <a:pPr algn="l">
              <a:buFont typeface="Arial" panose="020B0604020202020204" pitchFamily="34" charset="0"/>
              <a:buChar char="•"/>
            </a:pPr>
            <a:r>
              <a:rPr lang="en-US" b="0" i="0" dirty="0">
                <a:solidFill>
                  <a:srgbClr val="1F2328"/>
                </a:solidFill>
                <a:effectLst/>
                <a:latin typeface="-apple-system"/>
              </a:rPr>
              <a:t>Advanced architecture through Transformers</a:t>
            </a:r>
          </a:p>
          <a:p>
            <a:pPr algn="l">
              <a:buFont typeface="Arial" panose="020B0604020202020204" pitchFamily="34" charset="0"/>
              <a:buChar char="•"/>
            </a:pPr>
            <a:r>
              <a:rPr lang="en-US" b="0" i="0" dirty="0">
                <a:solidFill>
                  <a:srgbClr val="1F2328"/>
                </a:solidFill>
                <a:effectLst/>
                <a:latin typeface="-apple-system"/>
              </a:rPr>
              <a:t>Sophisticated training techniques</a:t>
            </a:r>
          </a:p>
          <a:p>
            <a:pPr algn="l">
              <a:buFont typeface="Arial" panose="020B0604020202020204" pitchFamily="34" charset="0"/>
              <a:buChar char="•"/>
            </a:pPr>
            <a:r>
              <a:rPr lang="en-US" b="0" i="0" dirty="0">
                <a:solidFill>
                  <a:srgbClr val="1F2328"/>
                </a:solidFill>
                <a:effectLst/>
                <a:latin typeface="-apple-system"/>
              </a:rPr>
              <a:t>Careful evaluation and optimization</a:t>
            </a:r>
          </a:p>
          <a:p>
            <a:pPr algn="l"/>
            <a:r>
              <a:rPr lang="en-US" b="0" i="0" dirty="0">
                <a:solidFill>
                  <a:srgbClr val="1F2328"/>
                </a:solidFill>
                <a:effectLst/>
                <a:latin typeface="-apple-system"/>
              </a:rPr>
              <a:t>The field continues to evolve rapidly, and understanding these foundations is crucial for anyone working with or interested in AI technology.</a:t>
            </a:r>
          </a:p>
          <a:p>
            <a:pPr algn="l"/>
            <a:r>
              <a:rPr lang="en-US" b="0" i="0" dirty="0">
                <a:solidFill>
                  <a:srgbClr val="1F2328"/>
                </a:solidFill>
                <a:effectLst/>
                <a:latin typeface="-apple-system"/>
              </a:rPr>
              <a:t>Thank you for your attention. Are there any questions?</a:t>
            </a:r>
          </a:p>
          <a:p>
            <a:endParaRPr lang="en-US" dirty="0"/>
          </a:p>
        </p:txBody>
      </p:sp>
      <p:sp>
        <p:nvSpPr>
          <p:cNvPr id="4" name="Slide Number Placeholder 3"/>
          <p:cNvSpPr>
            <a:spLocks noGrp="1"/>
          </p:cNvSpPr>
          <p:nvPr>
            <p:ph type="sldNum" sz="quarter" idx="5"/>
          </p:nvPr>
        </p:nvSpPr>
        <p:spPr/>
        <p:txBody>
          <a:bodyPr/>
          <a:lstStyle/>
          <a:p>
            <a:fld id="{B51AB1BE-DF87-407C-9066-269430692037}" type="slidenum">
              <a:rPr lang="en-IN" smtClean="0"/>
              <a:t>19</a:t>
            </a:fld>
            <a:endParaRPr lang="en-IN"/>
          </a:p>
        </p:txBody>
      </p:sp>
    </p:spTree>
    <p:extLst>
      <p:ext uri="{BB962C8B-B14F-4D97-AF65-F5344CB8AC3E}">
        <p14:creationId xmlns:p14="http://schemas.microsoft.com/office/powerpoint/2010/main" val="195024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buFont typeface="Arial" panose="020B0604020202020204" pitchFamily="34" charset="0"/>
              <a:buChar char="•"/>
            </a:pPr>
            <a:r>
              <a:rPr lang="en-IN" b="0" i="0" dirty="0">
                <a:solidFill>
                  <a:srgbClr val="242424"/>
                </a:solidFill>
                <a:effectLst/>
                <a:latin typeface="source-serif-pro"/>
              </a:rPr>
              <a:t>transformer has 4 main parts: </a:t>
            </a:r>
          </a:p>
          <a:p>
            <a:pPr algn="l">
              <a:lnSpc>
                <a:spcPts val="2400"/>
              </a:lnSpc>
              <a:buFont typeface="Arial" panose="020B0604020202020204" pitchFamily="34" charset="0"/>
              <a:buChar char="•"/>
            </a:pPr>
            <a:r>
              <a:rPr lang="en-IN" b="0" i="0" dirty="0">
                <a:solidFill>
                  <a:srgbClr val="242424"/>
                </a:solidFill>
                <a:effectLst/>
                <a:latin typeface="source-serif-pro"/>
              </a:rPr>
              <a:t>Tokenization : </a:t>
            </a:r>
            <a:r>
              <a:rPr lang="en-US" b="0" i="0" dirty="0">
                <a:solidFill>
                  <a:srgbClr val="242424"/>
                </a:solidFill>
                <a:effectLst/>
                <a:latin typeface="source-serif-pro"/>
              </a:rPr>
              <a:t>large dataset of tokens, including all the words, punctuation signs, etc. tokenization step takes every word, prefix, suffix, and punctuation signs, and sends them to a known token from the library.</a:t>
            </a:r>
            <a:endParaRPr lang="en-IN"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Embedding : text embeddings send every piece of text to a vector (a list) of numbers. If two pieces of text are similar, then the numbers in their corresponding vectors are similar to each other. </a:t>
            </a:r>
          </a:p>
          <a:p>
            <a:pPr algn="l">
              <a:lnSpc>
                <a:spcPts val="2400"/>
              </a:lnSpc>
              <a:buFont typeface="Arial" panose="020B0604020202020204" pitchFamily="34" charset="0"/>
              <a:buChar char="•"/>
            </a:pPr>
            <a:r>
              <a:rPr lang="en-US" b="0" i="0" dirty="0">
                <a:solidFill>
                  <a:srgbClr val="242424"/>
                </a:solidFill>
                <a:effectLst/>
                <a:latin typeface="source-serif-pro"/>
              </a:rPr>
              <a:t>Positional encoding : consists of adding a sequence of predefined vectors to the embedding vectors of the words. ensures we get a unique vector for every sentence, and sentences with the same words in different order will be assigned different vectors. </a:t>
            </a:r>
          </a:p>
          <a:p>
            <a:pPr algn="l">
              <a:lnSpc>
                <a:spcPts val="2400"/>
              </a:lnSpc>
              <a:buFont typeface="Arial" panose="020B0604020202020204" pitchFamily="34" charset="0"/>
              <a:buChar char="•"/>
            </a:pPr>
            <a:r>
              <a:rPr lang="en-US" b="0" i="0" dirty="0">
                <a:solidFill>
                  <a:srgbClr val="242424"/>
                </a:solidFill>
                <a:effectLst/>
                <a:latin typeface="source-serif-pro"/>
              </a:rPr>
              <a:t>Transformer block  :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b="0" i="0" dirty="0" err="1">
                <a:solidFill>
                  <a:srgbClr val="242424"/>
                </a:solidFill>
                <a:effectLst/>
                <a:latin typeface="source-serif-pro"/>
              </a:rPr>
              <a:t>really</a:t>
            </a:r>
            <a:r>
              <a:rPr lang="en-US" b="0" i="0" dirty="0">
                <a:solidFill>
                  <a:srgbClr val="242424"/>
                </a:solidFill>
                <a:effectLst/>
                <a:latin typeface="source-serif-pro"/>
              </a:rPr>
              <a:t> large neural network, which is trained precisely with that goal, to predict the next word in a sentence. key step: the attention component.  -&gt; carries the context. In multi-head attention, several different embeddings are used to modify the vectors and add context to them. </a:t>
            </a:r>
          </a:p>
          <a:p>
            <a:pPr algn="l">
              <a:lnSpc>
                <a:spcPts val="2400"/>
              </a:lnSpc>
              <a:buFont typeface="Arial" panose="020B0604020202020204" pitchFamily="34" charset="0"/>
              <a:buChar char="•"/>
            </a:pPr>
            <a:r>
              <a:rPr lang="en-US" b="0" i="0" dirty="0" err="1">
                <a:solidFill>
                  <a:srgbClr val="242424"/>
                </a:solidFill>
                <a:effectLst/>
                <a:latin typeface="source-serif-pro"/>
              </a:rPr>
              <a:t>Softmax</a:t>
            </a: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 last step of a transformer is a </a:t>
            </a:r>
            <a:r>
              <a:rPr lang="en-US" b="0" i="0" dirty="0" err="1">
                <a:solidFill>
                  <a:srgbClr val="242424"/>
                </a:solidFill>
                <a:effectLst/>
                <a:latin typeface="source-serif-pro"/>
              </a:rPr>
              <a:t>softmax</a:t>
            </a:r>
            <a:r>
              <a:rPr lang="en-US" b="0" i="0" dirty="0">
                <a:solidFill>
                  <a:srgbClr val="242424"/>
                </a:solidFill>
                <a:effectLst/>
                <a:latin typeface="source-serif-pro"/>
              </a:rPr>
              <a:t> layer, which turns these scores into probabilities (that add to 1), where the highest scores correspond to the highest probabilities. Then, we can sample out of these probabilities for the next word.  </a:t>
            </a:r>
            <a:endParaRPr lang="en-IN"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B51AB1BE-DF87-407C-9066-269430692037}" type="slidenum">
              <a:rPr lang="en-IN" smtClean="0"/>
              <a:t>21</a:t>
            </a:fld>
            <a:endParaRPr lang="en-IN"/>
          </a:p>
        </p:txBody>
      </p:sp>
    </p:spTree>
    <p:extLst>
      <p:ext uri="{BB962C8B-B14F-4D97-AF65-F5344CB8AC3E}">
        <p14:creationId xmlns:p14="http://schemas.microsoft.com/office/powerpoint/2010/main" val="56085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98658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84889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552622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5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8337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0CB8F-07C7-4287-A49F-980D4282DB8D}"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7827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24820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0CB8F-07C7-4287-A49F-980D4282DB8D}"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23412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0CB8F-07C7-4287-A49F-980D4282DB8D}"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3246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0CB8F-07C7-4287-A49F-980D4282DB8D}"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16872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362123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0CB8F-07C7-4287-A49F-980D4282DB8D}"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2D13-FC0B-4E5C-990E-54181E2055D2}" type="slidenum">
              <a:rPr lang="en-US" smtClean="0"/>
              <a:t>‹#›</a:t>
            </a:fld>
            <a:endParaRPr lang="en-US"/>
          </a:p>
        </p:txBody>
      </p:sp>
    </p:spTree>
    <p:extLst>
      <p:ext uri="{BB962C8B-B14F-4D97-AF65-F5344CB8AC3E}">
        <p14:creationId xmlns:p14="http://schemas.microsoft.com/office/powerpoint/2010/main" val="426515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0CB8F-07C7-4287-A49F-980D4282DB8D}" type="datetimeFigureOut">
              <a:rPr lang="en-US" smtClean="0"/>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52D13-FC0B-4E5C-990E-54181E2055D2}" type="slidenum">
              <a:rPr lang="en-US" smtClean="0"/>
              <a:t>‹#›</a:t>
            </a:fld>
            <a:endParaRPr lang="en-US"/>
          </a:p>
        </p:txBody>
      </p:sp>
    </p:spTree>
    <p:extLst>
      <p:ext uri="{BB962C8B-B14F-4D97-AF65-F5344CB8AC3E}">
        <p14:creationId xmlns:p14="http://schemas.microsoft.com/office/powerpoint/2010/main" val="640433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ocietybyte.swiss/en/2023/03/17/we-need-to-remove-bias-from-language-models-a-podcast-episode-about-ai-in-administration-and-justice/"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rust_region?ref=assemblyai.com" TargetMode="External"/><Relationship Id="rId2" Type="http://schemas.openxmlformats.org/officeDocument/2006/relationships/hyperlink" Target="https://www.assemblyai.com/blog/reinforcement-learning-with-deep-q-learning-explained/" TargetMode="Externa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hyperlink" Target="https://en.wikipedia.org/wiki/Kullback%E2%80%93Leibler_divergence?ref=assemblyai.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allenai.org/data/real-toxicity-prompts?ref=assemblyai.com" TargetMode="External"/><Relationship Id="rId2" Type="http://schemas.openxmlformats.org/officeDocument/2006/relationships/hyperlink" Target="https://arxiv.org/abs/2109.07958?ref=assemblyai.com" TargetMode="External"/><Relationship Id="rId1" Type="http://schemas.openxmlformats.org/officeDocument/2006/relationships/slideLayout" Target="../slideLayouts/slideLayout2.xml"/><Relationship Id="rId4" Type="http://schemas.openxmlformats.org/officeDocument/2006/relationships/hyperlink" Target="https://aclanthology.org/2020.emnlp-main.154/?ref=assemblyai.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pikwizard.com/video/animation-of-thank-you-text-over-robotic-hand-holding-light-bulb-on-black-background/beb665dbb7e4c202f089667a9d12359c"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lowing blue and white wireframe of a human head&#10;&#10;Description automatically generated">
            <a:extLst>
              <a:ext uri="{FF2B5EF4-FFF2-40B4-BE49-F238E27FC236}">
                <a16:creationId xmlns:a16="http://schemas.microsoft.com/office/drawing/2014/main" id="{B23528A7-442E-8E31-22D2-283CE3606AF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1630" b="9092"/>
          <a:stretch/>
        </p:blipFill>
        <p:spPr>
          <a:xfrm>
            <a:off x="3523488" y="10"/>
            <a:ext cx="8668512" cy="6857990"/>
          </a:xfrm>
          <a:prstGeom prst="rect">
            <a:avLst/>
          </a:prstGeom>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4AB10-2A01-E2BE-AA1B-0CECD581033D}"/>
              </a:ext>
            </a:extLst>
          </p:cNvPr>
          <p:cNvSpPr>
            <a:spLocks noGrp="1"/>
          </p:cNvSpPr>
          <p:nvPr>
            <p:ph type="ctrTitle"/>
          </p:nvPr>
        </p:nvSpPr>
        <p:spPr>
          <a:xfrm>
            <a:off x="477980" y="1122363"/>
            <a:ext cx="6217787" cy="3204134"/>
          </a:xfrm>
        </p:spPr>
        <p:txBody>
          <a:bodyPr anchor="b">
            <a:normAutofit/>
          </a:bodyPr>
          <a:lstStyle/>
          <a:p>
            <a:pPr algn="l"/>
            <a:r>
              <a:rPr lang="en-US" altLang="zh-CN" sz="4800" dirty="0">
                <a:solidFill>
                  <a:schemeClr val="bg1"/>
                </a:solidFill>
                <a:latin typeface="方正小标宋简体" panose="02010601030101010101" pitchFamily="2" charset="-122"/>
                <a:ea typeface="方正小标宋简体" panose="02010601030101010101" pitchFamily="2" charset="-122"/>
              </a:rPr>
              <a:t>Foundation of Large Language Models</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A3A4133-3379-D0E3-0E85-602EF699F3C0}"/>
              </a:ext>
            </a:extLst>
          </p:cNvPr>
          <p:cNvSpPr txBox="1"/>
          <p:nvPr/>
        </p:nvSpPr>
        <p:spPr>
          <a:xfrm>
            <a:off x="10005183" y="6657945"/>
            <a:ext cx="2186817" cy="200055"/>
          </a:xfrm>
          <a:prstGeom prst="rect">
            <a:avLst/>
          </a:prstGeom>
          <a:solidFill>
            <a:srgbClr val="000000"/>
          </a:solid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societybyte.swiss/en/2023/03/17/we-need-to-remove-bias-from-language-models-a-podcast-episode-about-ai-in-administration-and-justice/">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3.0/">
                  <a:extLst>
                    <a:ext uri="{A12FA001-AC4F-418D-AE19-62706E023703}">
                      <ahyp:hlinkClr xmlns:ahyp="http://schemas.microsoft.com/office/drawing/2018/hyperlinkcolor" val="tx"/>
                    </a:ext>
                  </a:extLst>
                </a:hlinkClick>
              </a:rPr>
              <a:t>CC BY</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2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2B95955-01B2-0461-1A47-AD3E7EAB63AF}"/>
              </a:ext>
            </a:extLst>
          </p:cNvPr>
          <p:cNvPicPr>
            <a:picLocks noChangeAspect="1"/>
          </p:cNvPicPr>
          <p:nvPr/>
        </p:nvPicPr>
        <p:blipFill>
          <a:blip r:embed="rId3">
            <a:extLst>
              <a:ext uri="{28A0092B-C50C-407E-A947-70E740481C1C}">
                <a14:useLocalDpi xmlns:a14="http://schemas.microsoft.com/office/drawing/2010/main" val="0"/>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348370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1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1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15" name="Rectangle 164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6386" name="Picture 2" descr="Illustration of GPT development history and the rise of ChatGPT. The development timeline of GPT and the emergence of ChatGPT, highlight key milestones and improvements in the model's capabilities. GPT, generative pre‐trained transformers.">
            <a:extLst>
              <a:ext uri="{FF2B5EF4-FFF2-40B4-BE49-F238E27FC236}">
                <a16:creationId xmlns:a16="http://schemas.microsoft.com/office/drawing/2014/main" id="{5A11C169-3E15-89FD-A001-8993619D33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1648561"/>
            <a:ext cx="9664846" cy="338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1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CD949-01BF-8EC6-A30C-21B2712B9BDA}"/>
              </a:ext>
            </a:extLst>
          </p:cNvPr>
          <p:cNvSpPr>
            <a:spLocks noGrp="1"/>
          </p:cNvSpPr>
          <p:nvPr>
            <p:ph type="title"/>
          </p:nvPr>
        </p:nvSpPr>
        <p:spPr>
          <a:xfrm>
            <a:off x="1371599" y="294538"/>
            <a:ext cx="9895951" cy="1033669"/>
          </a:xfrm>
        </p:spPr>
        <p:txBody>
          <a:bodyPr>
            <a:normAutofit/>
          </a:bodyPr>
          <a:lstStyle/>
          <a:p>
            <a:r>
              <a:rPr lang="en-IN" sz="4000">
                <a:solidFill>
                  <a:srgbClr val="FFFFFF"/>
                </a:solidFill>
                <a:latin typeface="Inter"/>
              </a:rPr>
              <a:t>P</a:t>
            </a:r>
            <a:r>
              <a:rPr lang="en-IN" sz="4000" b="0" i="0">
                <a:solidFill>
                  <a:srgbClr val="FFFFFF"/>
                </a:solidFill>
                <a:effectLst/>
                <a:latin typeface="Inter"/>
              </a:rPr>
              <a:t>retraining stage of GPT-x </a:t>
            </a:r>
            <a:endParaRPr lang="en-IN" sz="4000">
              <a:solidFill>
                <a:srgbClr val="FFFFFF"/>
              </a:solidFill>
            </a:endParaRPr>
          </a:p>
        </p:txBody>
      </p:sp>
      <p:graphicFrame>
        <p:nvGraphicFramePr>
          <p:cNvPr id="35" name="Content Placeholder 2">
            <a:extLst>
              <a:ext uri="{FF2B5EF4-FFF2-40B4-BE49-F238E27FC236}">
                <a16:creationId xmlns:a16="http://schemas.microsoft.com/office/drawing/2014/main" id="{3133A19D-63C3-DB86-B444-E249437F3CF0}"/>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964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3FD55A1-2ED4-9E7B-829E-D385A8DD0328}"/>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b="1" i="0" kern="1200">
                <a:solidFill>
                  <a:srgbClr val="FFFFFF"/>
                </a:solidFill>
                <a:effectLst/>
                <a:latin typeface="+mj-lt"/>
                <a:ea typeface="+mj-ea"/>
                <a:cs typeface="+mj-cs"/>
              </a:rPr>
              <a:t>Step 1: The Supervised Fine-Tuning (SFT) model</a:t>
            </a:r>
            <a:endParaRPr lang="en-US" sz="4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05477FA-4A8C-1CD4-7B58-EF97D0BF9C54}"/>
              </a:ext>
            </a:extLst>
          </p:cNvPr>
          <p:cNvPicPr>
            <a:picLocks noChangeAspect="1"/>
          </p:cNvPicPr>
          <p:nvPr/>
        </p:nvPicPr>
        <p:blipFill>
          <a:blip r:embed="rId2"/>
          <a:stretch>
            <a:fillRect/>
          </a:stretch>
        </p:blipFill>
        <p:spPr>
          <a:xfrm>
            <a:off x="7123041" y="457199"/>
            <a:ext cx="3554238" cy="5899152"/>
          </a:xfrm>
          <a:prstGeom prst="rect">
            <a:avLst/>
          </a:prstGeom>
        </p:spPr>
      </p:pic>
    </p:spTree>
    <p:extLst>
      <p:ext uri="{BB962C8B-B14F-4D97-AF65-F5344CB8AC3E}">
        <p14:creationId xmlns:p14="http://schemas.microsoft.com/office/powerpoint/2010/main" val="346575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02853F-9650-B8B3-79CC-2A7C493DE80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2A02B-720B-8884-3710-9614B61E394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kern="1200">
                <a:solidFill>
                  <a:srgbClr val="FFFFFF"/>
                </a:solidFill>
                <a:effectLst/>
                <a:latin typeface="+mj-lt"/>
                <a:ea typeface="+mj-ea"/>
                <a:cs typeface="+mj-cs"/>
              </a:rPr>
              <a:t>Step 2: The reward model (RM)</a:t>
            </a:r>
            <a:endParaRPr lang="en-US" sz="40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3C5A4219-4020-8207-07DF-CA5EA528714A}"/>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a:buFont typeface="Arial" panose="020B0604020202020204" pitchFamily="34" charset="0"/>
              <a:buChar char="•"/>
            </a:pPr>
            <a:r>
              <a:rPr lang="en-US" sz="2000"/>
              <a:t>G</a:t>
            </a:r>
            <a:r>
              <a:rPr lang="en-US" sz="2000" b="0" i="0">
                <a:effectLst/>
              </a:rPr>
              <a:t>oal is to learn an objective function (the reward model) </a:t>
            </a:r>
            <a:r>
              <a:rPr lang="en-US" sz="2000" b="1" i="0">
                <a:effectLst/>
              </a:rPr>
              <a:t>directly from the data</a:t>
            </a:r>
            <a:r>
              <a:rPr lang="en-US" sz="2000" b="0" i="0">
                <a:effectLst/>
              </a:rPr>
              <a:t>. </a:t>
            </a:r>
          </a:p>
          <a:p>
            <a:pPr marL="285750" indent="-228600">
              <a:buFont typeface="Arial" panose="020B0604020202020204" pitchFamily="34" charset="0"/>
              <a:buChar char="•"/>
            </a:pPr>
            <a:r>
              <a:rPr lang="en-US" sz="2000"/>
              <a:t>P</a:t>
            </a:r>
            <a:r>
              <a:rPr lang="en-US" sz="2000" b="0" i="0">
                <a:effectLst/>
              </a:rPr>
              <a:t>urpose of this function is to give a score to the SFT model outputs, proportional to how desirable these outputs are for humans.</a:t>
            </a:r>
            <a:endParaRPr lang="en-US" sz="2000"/>
          </a:p>
          <a:p>
            <a:pPr marL="285750" indent="-228600">
              <a:buFont typeface="Arial" panose="020B0604020202020204" pitchFamily="34" charset="0"/>
              <a:buChar char="•"/>
            </a:pPr>
            <a:r>
              <a:rPr lang="en-US" sz="2000" b="0" i="0">
                <a:effectLst/>
              </a:rPr>
              <a:t>In the end, this process will extract from the data an automatic system that is supposed to </a:t>
            </a:r>
            <a:r>
              <a:rPr lang="en-US" sz="2000" b="1" i="0">
                <a:effectLst/>
              </a:rPr>
              <a:t>mimic human preferences</a:t>
            </a:r>
            <a:endParaRPr lang="en-US" sz="2000"/>
          </a:p>
        </p:txBody>
      </p:sp>
      <p:pic>
        <p:nvPicPr>
          <p:cNvPr id="3" name="Picture 2">
            <a:extLst>
              <a:ext uri="{FF2B5EF4-FFF2-40B4-BE49-F238E27FC236}">
                <a16:creationId xmlns:a16="http://schemas.microsoft.com/office/drawing/2014/main" id="{87F36005-DC76-6571-842B-AD924CF34BB5}"/>
              </a:ext>
            </a:extLst>
          </p:cNvPr>
          <p:cNvPicPr>
            <a:picLocks noChangeAspect="1"/>
          </p:cNvPicPr>
          <p:nvPr/>
        </p:nvPicPr>
        <p:blipFill>
          <a:blip r:embed="rId2"/>
          <a:stretch>
            <a:fillRect/>
          </a:stretch>
        </p:blipFill>
        <p:spPr>
          <a:xfrm>
            <a:off x="8296086" y="473654"/>
            <a:ext cx="3242607" cy="5922571"/>
          </a:xfrm>
          <a:prstGeom prst="rect">
            <a:avLst/>
          </a:prstGeom>
        </p:spPr>
      </p:pic>
    </p:spTree>
    <p:extLst>
      <p:ext uri="{BB962C8B-B14F-4D97-AF65-F5344CB8AC3E}">
        <p14:creationId xmlns:p14="http://schemas.microsoft.com/office/powerpoint/2010/main" val="305301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094D2-CF7B-6519-3BC0-106C1A33EEB8}"/>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a:solidFill>
                  <a:srgbClr val="FFFFFF"/>
                </a:solidFill>
                <a:effectLst/>
              </a:rPr>
              <a:t>Step 3: Fine-tuning the SFT model via Proximal Policy Optimization (PPO)</a:t>
            </a:r>
            <a:endParaRPr lang="en-US" sz="4000">
              <a:solidFill>
                <a:srgbClr val="FFFFFF"/>
              </a:solidFill>
            </a:endParaRPr>
          </a:p>
        </p:txBody>
      </p:sp>
      <p:sp>
        <p:nvSpPr>
          <p:cNvPr id="4" name="Text Placeholder 3">
            <a:extLst>
              <a:ext uri="{FF2B5EF4-FFF2-40B4-BE49-F238E27FC236}">
                <a16:creationId xmlns:a16="http://schemas.microsoft.com/office/drawing/2014/main" id="{030A63AE-A4B7-3D1F-908E-5DCA7A48DA03}"/>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a:buFont typeface="Arial" panose="020B0604020202020204" pitchFamily="34" charset="0"/>
              <a:buChar char="•"/>
            </a:pPr>
            <a:r>
              <a:rPr lang="en-US" sz="1100" b="0" i="0" u="none" strike="noStrike">
                <a:effectLst/>
                <a:hlinkClick r:id="rId2"/>
              </a:rPr>
              <a:t>Reinforcement Learning</a:t>
            </a:r>
            <a:r>
              <a:rPr lang="en-US" sz="1100" b="0" i="0">
                <a:effectLst/>
              </a:rPr>
              <a:t> is now applied to fine-tune the SFT policy by letting it optimize the reward model using Policy Optimization (PPO) </a:t>
            </a:r>
          </a:p>
          <a:p>
            <a:pPr marL="285750" indent="-228600">
              <a:buFont typeface="Arial" panose="020B0604020202020204" pitchFamily="34" charset="0"/>
              <a:buChar char="•"/>
            </a:pPr>
            <a:r>
              <a:rPr lang="en-US" sz="1100" b="0" i="0">
                <a:effectLst/>
              </a:rPr>
              <a:t>PPO is an algorithm that is used to train agents in reinforcement learning. It is called an "on-policy" algorithm because </a:t>
            </a:r>
            <a:r>
              <a:rPr lang="en-US" sz="1100" b="1" i="0">
                <a:effectLst/>
              </a:rPr>
              <a:t>it learns from and updates the current policy directly</a:t>
            </a:r>
            <a:r>
              <a:rPr lang="en-US" sz="1100" b="0" i="0">
                <a:effectLst/>
              </a:rPr>
              <a:t>, rather than learning from past experiences.</a:t>
            </a:r>
          </a:p>
          <a:p>
            <a:pPr marL="285750" indent="-228600">
              <a:buFont typeface="Arial" panose="020B0604020202020204" pitchFamily="34" charset="0"/>
              <a:buChar char="•"/>
            </a:pPr>
            <a:r>
              <a:rPr lang="en-US" sz="1100" b="0" i="0">
                <a:effectLst/>
              </a:rPr>
              <a:t>This means that PPO is continuously adapting the current policy based on the actions that the agent is taking and the rewards it is receiving.</a:t>
            </a:r>
          </a:p>
          <a:p>
            <a:pPr marL="285750" indent="-228600">
              <a:buFont typeface="Arial" panose="020B0604020202020204" pitchFamily="34" charset="0"/>
              <a:buChar char="•"/>
            </a:pPr>
            <a:r>
              <a:rPr lang="en-US" sz="1100" b="0" i="0">
                <a:effectLst/>
              </a:rPr>
              <a:t>PPO uses a </a:t>
            </a:r>
            <a:r>
              <a:rPr lang="en-US" sz="1100" b="0" i="0" u="none" strike="noStrike">
                <a:effectLst/>
                <a:hlinkClick r:id="rId3"/>
              </a:rPr>
              <a:t>trust region optimization method</a:t>
            </a:r>
            <a:r>
              <a:rPr lang="en-US" sz="1100" b="0" i="0">
                <a:effectLst/>
              </a:rPr>
              <a:t> to train the policy, which means that </a:t>
            </a:r>
            <a:r>
              <a:rPr lang="en-US" sz="1100" b="1" i="0">
                <a:effectLst/>
              </a:rPr>
              <a:t>it constrains the change in the policy to be within a certain distance of the previous policy</a:t>
            </a:r>
            <a:r>
              <a:rPr lang="en-US" sz="1100" b="0" i="0">
                <a:effectLst/>
              </a:rPr>
              <a:t> in order to ensure stability</a:t>
            </a:r>
          </a:p>
          <a:p>
            <a:pPr marL="285750" indent="-228600">
              <a:buFont typeface="Arial" panose="020B0604020202020204" pitchFamily="34" charset="0"/>
              <a:buChar char="•"/>
            </a:pPr>
            <a:r>
              <a:rPr lang="en-US" sz="1100" b="0" i="0">
                <a:effectLst/>
              </a:rPr>
              <a:t>PPO uses a </a:t>
            </a:r>
            <a:r>
              <a:rPr lang="en-US" sz="1100" b="1" i="0">
                <a:effectLst/>
              </a:rPr>
              <a:t>value function to estimate the expected return of a given state or action</a:t>
            </a:r>
            <a:r>
              <a:rPr lang="en-US" sz="1100" b="0" i="0">
                <a:effectLst/>
              </a:rPr>
              <a:t>. The value function is used to compute the advantage function, which represents the difference between the expected return and the current return.</a:t>
            </a:r>
          </a:p>
          <a:p>
            <a:pPr marL="285750" indent="-228600">
              <a:buFont typeface="Arial" panose="020B0604020202020204" pitchFamily="34" charset="0"/>
              <a:buChar char="•"/>
            </a:pPr>
            <a:r>
              <a:rPr lang="en-US" sz="1100" b="0" i="0">
                <a:effectLst/>
              </a:rPr>
              <a:t>In this step, the PPO model is initialized from the SFT model, and </a:t>
            </a:r>
            <a:r>
              <a:rPr lang="en-US" sz="1100" b="1" i="0">
                <a:effectLst/>
              </a:rPr>
              <a:t>the value function is initialized from the reward model</a:t>
            </a:r>
            <a:r>
              <a:rPr lang="en-US" sz="1100" b="0" i="0">
                <a:effectLst/>
              </a:rPr>
              <a:t>.</a:t>
            </a:r>
          </a:p>
          <a:p>
            <a:pPr marL="285750" indent="-228600">
              <a:buFont typeface="Arial" panose="020B0604020202020204" pitchFamily="34" charset="0"/>
              <a:buChar char="•"/>
            </a:pPr>
            <a:r>
              <a:rPr lang="en-US" sz="1100" b="0" i="0">
                <a:effectLst/>
              </a:rPr>
              <a:t>A per-token </a:t>
            </a:r>
            <a:r>
              <a:rPr lang="en-US" sz="1100" b="0" i="0" u="none" strike="noStrike">
                <a:effectLst/>
                <a:hlinkClick r:id="rId4"/>
              </a:rPr>
              <a:t>KL penalty</a:t>
            </a:r>
            <a:r>
              <a:rPr lang="en-US" sz="1100" b="0" i="0">
                <a:effectLst/>
              </a:rPr>
              <a:t> is added from the SFT model at each token to mitigate over optimization of the reward model.</a:t>
            </a:r>
          </a:p>
          <a:p>
            <a:pPr indent="-228600">
              <a:buFont typeface="Arial" panose="020B0604020202020204" pitchFamily="34" charset="0"/>
              <a:buChar char="•"/>
            </a:pPr>
            <a:endParaRPr lang="en-US" sz="1100"/>
          </a:p>
        </p:txBody>
      </p:sp>
      <p:pic>
        <p:nvPicPr>
          <p:cNvPr id="5" name="Picture 4">
            <a:extLst>
              <a:ext uri="{FF2B5EF4-FFF2-40B4-BE49-F238E27FC236}">
                <a16:creationId xmlns:a16="http://schemas.microsoft.com/office/drawing/2014/main" id="{568B17E7-3364-440B-411D-806260A86FBD}"/>
              </a:ext>
            </a:extLst>
          </p:cNvPr>
          <p:cNvPicPr>
            <a:picLocks noChangeAspect="1"/>
          </p:cNvPicPr>
          <p:nvPr/>
        </p:nvPicPr>
        <p:blipFill>
          <a:blip r:embed="rId5"/>
          <a:srcRect r="2" b="1731"/>
          <a:stretch/>
        </p:blipFill>
        <p:spPr>
          <a:xfrm>
            <a:off x="8109502" y="10"/>
            <a:ext cx="4082498" cy="6857990"/>
          </a:xfrm>
          <a:prstGeom prst="rect">
            <a:avLst/>
          </a:prstGeom>
        </p:spPr>
      </p:pic>
    </p:spTree>
    <p:extLst>
      <p:ext uri="{BB962C8B-B14F-4D97-AF65-F5344CB8AC3E}">
        <p14:creationId xmlns:p14="http://schemas.microsoft.com/office/powerpoint/2010/main" val="354053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F9F0AA-9398-F276-82F3-68F32EF6440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SFT and RHLF</a:t>
            </a:r>
          </a:p>
        </p:txBody>
      </p:sp>
      <p:pic>
        <p:nvPicPr>
          <p:cNvPr id="4" name="Picture 3">
            <a:extLst>
              <a:ext uri="{FF2B5EF4-FFF2-40B4-BE49-F238E27FC236}">
                <a16:creationId xmlns:a16="http://schemas.microsoft.com/office/drawing/2014/main" id="{863BD16A-9A6B-E46A-C3B6-491C58C92F08}"/>
              </a:ext>
            </a:extLst>
          </p:cNvPr>
          <p:cNvPicPr>
            <a:picLocks noChangeAspect="1"/>
          </p:cNvPicPr>
          <p:nvPr/>
        </p:nvPicPr>
        <p:blipFill>
          <a:blip r:embed="rId2"/>
          <a:stretch>
            <a:fillRect/>
          </a:stretch>
        </p:blipFill>
        <p:spPr>
          <a:xfrm>
            <a:off x="1158241" y="1966293"/>
            <a:ext cx="9926320" cy="4452160"/>
          </a:xfrm>
          <a:prstGeom prst="rect">
            <a:avLst/>
          </a:prstGeom>
        </p:spPr>
      </p:pic>
    </p:spTree>
    <p:extLst>
      <p:ext uri="{BB962C8B-B14F-4D97-AF65-F5344CB8AC3E}">
        <p14:creationId xmlns:p14="http://schemas.microsoft.com/office/powerpoint/2010/main" val="274084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7E37C5-2F34-B2CB-2E34-5E75AF2CBDEE}"/>
              </a:ext>
            </a:extLst>
          </p:cNvPr>
          <p:cNvSpPr>
            <a:spLocks noGrp="1"/>
          </p:cNvSpPr>
          <p:nvPr>
            <p:ph type="title"/>
          </p:nvPr>
        </p:nvSpPr>
        <p:spPr>
          <a:xfrm>
            <a:off x="1371599" y="294538"/>
            <a:ext cx="9895951" cy="1033669"/>
          </a:xfrm>
        </p:spPr>
        <p:txBody>
          <a:bodyPr>
            <a:normAutofit/>
          </a:bodyPr>
          <a:lstStyle/>
          <a:p>
            <a:r>
              <a:rPr lang="en-IN" sz="4000" b="1" i="0">
                <a:solidFill>
                  <a:srgbClr val="FFFFFF"/>
                </a:solidFill>
                <a:effectLst/>
                <a:latin typeface="MonumentGrotesk"/>
              </a:rPr>
              <a:t>Performance Evaluation</a:t>
            </a:r>
            <a:endParaRPr lang="en-IN" sz="4000">
              <a:solidFill>
                <a:srgbClr val="FFFFFF"/>
              </a:solidFill>
            </a:endParaRPr>
          </a:p>
        </p:txBody>
      </p:sp>
      <p:sp>
        <p:nvSpPr>
          <p:cNvPr id="6" name="Content Placeholder 5">
            <a:extLst>
              <a:ext uri="{FF2B5EF4-FFF2-40B4-BE49-F238E27FC236}">
                <a16:creationId xmlns:a16="http://schemas.microsoft.com/office/drawing/2014/main" id="{B505F1A1-A7E7-8D3D-D442-0E3527350AC4}"/>
              </a:ext>
            </a:extLst>
          </p:cNvPr>
          <p:cNvSpPr>
            <a:spLocks noGrp="1"/>
          </p:cNvSpPr>
          <p:nvPr>
            <p:ph idx="1"/>
          </p:nvPr>
        </p:nvSpPr>
        <p:spPr>
          <a:xfrm>
            <a:off x="1371599" y="2318197"/>
            <a:ext cx="9724031" cy="3683358"/>
          </a:xfrm>
        </p:spPr>
        <p:txBody>
          <a:bodyPr anchor="ctr">
            <a:normAutofit/>
          </a:bodyPr>
          <a:lstStyle/>
          <a:p>
            <a:pPr fontAlgn="auto"/>
            <a:r>
              <a:rPr lang="en-US" sz="2000" b="0" i="0" u="none" strike="noStrike" dirty="0">
                <a:effectLst/>
                <a:latin typeface="MonumentGrotesk"/>
              </a:rPr>
              <a:t>The model is evaluated on three high-level criteria:</a:t>
            </a:r>
          </a:p>
          <a:p>
            <a:pPr fontAlgn="auto">
              <a:buFont typeface="Arial" panose="020B0604020202020204" pitchFamily="34" charset="0"/>
              <a:buChar char="•"/>
            </a:pPr>
            <a:r>
              <a:rPr lang="en-US" sz="2000" b="1" i="0" dirty="0">
                <a:effectLst/>
                <a:latin typeface="inherit"/>
              </a:rPr>
              <a:t>Helpfulness: </a:t>
            </a:r>
            <a:r>
              <a:rPr lang="en-US" sz="2000" b="0" i="0" dirty="0">
                <a:effectLst/>
                <a:latin typeface="inherit"/>
              </a:rPr>
              <a:t>judging the model’s ability to follow user instructions, as well as infer instructions.</a:t>
            </a:r>
          </a:p>
          <a:p>
            <a:pPr fontAlgn="auto">
              <a:buFont typeface="Arial" panose="020B0604020202020204" pitchFamily="34" charset="0"/>
              <a:buChar char="•"/>
            </a:pPr>
            <a:r>
              <a:rPr lang="en-US" sz="2000" b="1" i="0" dirty="0">
                <a:effectLst/>
                <a:latin typeface="inherit"/>
              </a:rPr>
              <a:t>Truthfulness: </a:t>
            </a:r>
            <a:r>
              <a:rPr lang="en-US" sz="2000" b="0" i="0" dirty="0">
                <a:effectLst/>
                <a:latin typeface="inherit"/>
              </a:rPr>
              <a:t>judging the model’s tendency for hallucinations (making up facts) on closed-domain tasks. The model is evaluated on </a:t>
            </a:r>
            <a:r>
              <a:rPr lang="en-US" sz="2000" b="0" i="0">
                <a:effectLst/>
                <a:latin typeface="inherit"/>
              </a:rPr>
              <a:t>the </a:t>
            </a:r>
            <a:r>
              <a:rPr lang="en-US" sz="2000" b="0" i="0" u="none" strike="noStrike">
                <a:effectLst/>
                <a:latin typeface="MonumentGrotesk"/>
                <a:hlinkClick r:id="rId2"/>
              </a:rPr>
              <a:t>TruthfulQA </a:t>
            </a:r>
            <a:r>
              <a:rPr lang="en-US" sz="2000" b="0" i="0" u="none" strike="noStrike" dirty="0">
                <a:effectLst/>
                <a:latin typeface="MonumentGrotesk"/>
                <a:hlinkClick r:id="rId2"/>
              </a:rPr>
              <a:t>dataset</a:t>
            </a:r>
            <a:r>
              <a:rPr lang="en-US" sz="2000" b="0" i="0" dirty="0">
                <a:effectLst/>
                <a:latin typeface="inherit"/>
              </a:rPr>
              <a:t>.</a:t>
            </a:r>
          </a:p>
          <a:p>
            <a:pPr fontAlgn="auto">
              <a:buFont typeface="Arial" panose="020B0604020202020204" pitchFamily="34" charset="0"/>
              <a:buChar char="•"/>
            </a:pPr>
            <a:r>
              <a:rPr lang="en-US" sz="2000" b="1" i="0" dirty="0">
                <a:effectLst/>
                <a:latin typeface="inherit"/>
              </a:rPr>
              <a:t>Harmlessness: </a:t>
            </a:r>
            <a:r>
              <a:rPr lang="en-US" sz="2000" b="0" i="0" dirty="0">
                <a:effectLst/>
                <a:latin typeface="inherit"/>
              </a:rPr>
              <a:t>the labelers evaluate whether the model’s output is appropriate, denigrates a protected class, or contains derogatory content. The model is also benchmarked on </a:t>
            </a:r>
            <a:r>
              <a:rPr lang="en-US" sz="2000" b="0" i="0">
                <a:effectLst/>
                <a:latin typeface="inherit"/>
              </a:rPr>
              <a:t>the </a:t>
            </a:r>
            <a:r>
              <a:rPr lang="en-US" sz="2000" b="0" i="0" u="none" strike="noStrike">
                <a:effectLst/>
                <a:latin typeface="MonumentGrotesk"/>
                <a:hlinkClick r:id="rId3"/>
              </a:rPr>
              <a:t>RealToxicityPrompts</a:t>
            </a:r>
            <a:r>
              <a:rPr lang="en-US" sz="2000" b="0" i="0">
                <a:effectLst/>
                <a:latin typeface="inherit"/>
              </a:rPr>
              <a:t> and </a:t>
            </a:r>
            <a:r>
              <a:rPr lang="en-US" sz="2000" b="0" i="0" u="none" strike="noStrike">
                <a:effectLst/>
                <a:latin typeface="MonumentGrotesk"/>
                <a:hlinkClick r:id="rId4"/>
              </a:rPr>
              <a:t>CrowS</a:t>
            </a:r>
            <a:r>
              <a:rPr lang="en-US" sz="2000" b="0" i="0" u="none" strike="noStrike">
                <a:effectLst/>
                <a:latin typeface="MonumentGrotesk"/>
                <a:hlinkClick r:id="rId4"/>
              </a:rPr>
              <a:t>-Pairs</a:t>
            </a:r>
            <a:r>
              <a:rPr lang="en-US" sz="2000" b="0" i="0">
                <a:effectLst/>
                <a:latin typeface="inherit"/>
              </a:rPr>
              <a:t> </a:t>
            </a:r>
            <a:r>
              <a:rPr lang="en-US" sz="2000" b="0" i="0" dirty="0">
                <a:effectLst/>
                <a:latin typeface="inherit"/>
              </a:rPr>
              <a:t>datasets.</a:t>
            </a:r>
          </a:p>
          <a:p>
            <a:endParaRPr lang="en-IN" sz="2000" dirty="0"/>
          </a:p>
        </p:txBody>
      </p:sp>
    </p:spTree>
    <p:extLst>
      <p:ext uri="{BB962C8B-B14F-4D97-AF65-F5344CB8AC3E}">
        <p14:creationId xmlns:p14="http://schemas.microsoft.com/office/powerpoint/2010/main" val="231440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6" name="Rectangle 3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2B45CE9-B5FA-815E-A794-B24F05B3A607}"/>
              </a:ext>
            </a:extLst>
          </p:cNvPr>
          <p:cNvSpPr>
            <a:spLocks noGrp="1"/>
          </p:cNvSpPr>
          <p:nvPr>
            <p:ph type="title"/>
          </p:nvPr>
        </p:nvSpPr>
        <p:spPr>
          <a:xfrm>
            <a:off x="755484" y="739835"/>
            <a:ext cx="3702580" cy="1616203"/>
          </a:xfrm>
        </p:spPr>
        <p:txBody>
          <a:bodyPr vert="horz" lIns="91440" tIns="45720" rIns="91440" bIns="45720" rtlCol="0" anchor="b">
            <a:normAutofit fontScale="90000"/>
          </a:bodyPr>
          <a:lstStyle/>
          <a:p>
            <a:r>
              <a:rPr lang="en-US" altLang="zh-CN" sz="3200" b="1" kern="1200" dirty="0">
                <a:solidFill>
                  <a:srgbClr val="FFFFFF"/>
                </a:solidFill>
                <a:latin typeface="+mj-lt"/>
                <a:ea typeface="+mj-ea"/>
                <a:cs typeface="+mj-cs"/>
              </a:rPr>
              <a:t>ChatGPT Training Procedure Summary</a:t>
            </a:r>
            <a:br>
              <a:rPr lang="en-US" altLang="zh-CN" sz="2700" kern="1200" dirty="0">
                <a:solidFill>
                  <a:srgbClr val="FFFFFF"/>
                </a:solidFill>
                <a:latin typeface="+mj-lt"/>
                <a:ea typeface="+mj-ea"/>
                <a:cs typeface="+mj-cs"/>
              </a:rPr>
            </a:br>
            <a:br>
              <a:rPr lang="en-US" altLang="zh-CN" sz="2700" kern="1200" dirty="0">
                <a:solidFill>
                  <a:srgbClr val="FFFFFF"/>
                </a:solidFill>
                <a:latin typeface="+mj-lt"/>
                <a:ea typeface="+mj-ea"/>
                <a:cs typeface="+mj-cs"/>
              </a:rPr>
            </a:br>
            <a:endParaRPr lang="en-US" sz="2700" kern="1200" dirty="0">
              <a:solidFill>
                <a:srgbClr val="FFFFFF"/>
              </a:solidFill>
              <a:latin typeface="+mj-lt"/>
              <a:ea typeface="+mj-ea"/>
              <a:cs typeface="+mj-cs"/>
            </a:endParaRPr>
          </a:p>
        </p:txBody>
      </p:sp>
      <p:sp>
        <p:nvSpPr>
          <p:cNvPr id="14" name="TextBox 13">
            <a:extLst>
              <a:ext uri="{FF2B5EF4-FFF2-40B4-BE49-F238E27FC236}">
                <a16:creationId xmlns:a16="http://schemas.microsoft.com/office/drawing/2014/main" id="{AF2A870B-7E40-F515-A7F4-FA797004EE6B}"/>
              </a:ext>
            </a:extLst>
          </p:cNvPr>
          <p:cNvSpPr txBox="1"/>
          <p:nvPr/>
        </p:nvSpPr>
        <p:spPr>
          <a:xfrm>
            <a:off x="755484" y="2459116"/>
            <a:ext cx="4108747" cy="3524823"/>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1 :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Pre-training</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 on large corpus of internet data – Vanilla LLMs (GPT)</a:t>
            </a:r>
            <a:b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2 :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Supervised Training </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for question answer formatting</a:t>
            </a:r>
            <a:b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br>
            <a:endPar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Step 3: </a:t>
            </a:r>
            <a:r>
              <a:rPr kumimoji="0" lang="en-US" altLang="zh-CN" sz="2000" b="1" i="0" u="none" strike="noStrike" kern="1200" cap="none" spc="0" normalizeH="0" baseline="0" noProof="0">
                <a:ln>
                  <a:noFill/>
                </a:ln>
                <a:solidFill>
                  <a:srgbClr val="70AD47">
                    <a:lumMod val="50000"/>
                  </a:srgbClr>
                </a:solidFill>
                <a:effectLst/>
                <a:uLnTx/>
                <a:uFillTx/>
                <a:latin typeface="Calibri" panose="020F0502020204030204"/>
                <a:ea typeface="等线" panose="02010600030101010101" pitchFamily="2" charset="-122"/>
                <a:cs typeface="+mn-cs"/>
              </a:rPr>
              <a:t>Reinforcement Learning from Human Feedback </a:t>
            </a:r>
            <a:r>
              <a:rPr kumimoji="0" lang="en-US" altLang="zh-CN" sz="20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to remove bias and toxic behavioral traits</a:t>
            </a:r>
            <a:endParaRPr kumimoji="0" lang="en-US" altLang="zh-CN" sz="20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pic>
        <p:nvPicPr>
          <p:cNvPr id="4" name="Content Placeholder 3" descr="A chocolate cake on a green plate&#10;&#10;Description automatically generated">
            <a:extLst>
              <a:ext uri="{FF2B5EF4-FFF2-40B4-BE49-F238E27FC236}">
                <a16:creationId xmlns:a16="http://schemas.microsoft.com/office/drawing/2014/main" id="{4629B36D-FFBD-E863-288C-C84368C69DA9}"/>
              </a:ext>
            </a:extLst>
          </p:cNvPr>
          <p:cNvPicPr>
            <a:picLocks noGrp="1" noChangeAspect="1"/>
          </p:cNvPicPr>
          <p:nvPr>
            <p:ph idx="1"/>
          </p:nvPr>
        </p:nvPicPr>
        <p:blipFill>
          <a:blip r:embed="rId2"/>
          <a:stretch>
            <a:fillRect/>
          </a:stretch>
        </p:blipFill>
        <p:spPr>
          <a:xfrm>
            <a:off x="6005304" y="1867728"/>
            <a:ext cx="5407002" cy="3122543"/>
          </a:xfrm>
          <a:prstGeom prst="rect">
            <a:avLst/>
          </a:prstGeom>
        </p:spPr>
      </p:pic>
    </p:spTree>
    <p:extLst>
      <p:ext uri="{BB962C8B-B14F-4D97-AF65-F5344CB8AC3E}">
        <p14:creationId xmlns:p14="http://schemas.microsoft.com/office/powerpoint/2010/main" val="83182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5347CD-5637-6AD1-4E9E-9AD0E4A62F9B}"/>
              </a:ext>
            </a:extLst>
          </p:cNvPr>
          <p:cNvPicPr>
            <a:picLocks noChangeAspect="1"/>
          </p:cNvPicPr>
          <p:nvPr/>
        </p:nvPicPr>
        <p:blipFill>
          <a:blip r:embed="rId3">
            <a:extLst>
              <a:ext uri="{28A0092B-C50C-407E-A947-70E740481C1C}">
                <a14:useLocalDpi xmlns:a14="http://schemas.microsoft.com/office/drawing/2010/main" val="0"/>
              </a:ext>
            </a:extLst>
          </a:blip>
          <a:srcRect t="2059" b="4247"/>
          <a:stretch/>
        </p:blipFill>
        <p:spPr>
          <a:xfrm>
            <a:off x="457200" y="457200"/>
            <a:ext cx="11277600" cy="5943600"/>
          </a:xfrm>
          <a:prstGeom prst="rect">
            <a:avLst/>
          </a:prstGeom>
        </p:spPr>
      </p:pic>
    </p:spTree>
    <p:extLst>
      <p:ext uri="{BB962C8B-B14F-4D97-AF65-F5344CB8AC3E}">
        <p14:creationId xmlns:p14="http://schemas.microsoft.com/office/powerpoint/2010/main" val="21324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66DEC3-4A9E-B3B4-2090-0CF80436B2AB}"/>
              </a:ext>
            </a:extLst>
          </p:cNvPr>
          <p:cNvPicPr>
            <a:picLocks noChangeAspect="1"/>
          </p:cNvPicPr>
          <p:nvPr/>
        </p:nvPicPr>
        <p:blipFill>
          <a:blip r:embed="rId2"/>
          <a:srcRect t="3739"/>
          <a:stretch/>
        </p:blipFill>
        <p:spPr>
          <a:xfrm>
            <a:off x="457200" y="457200"/>
            <a:ext cx="11277600" cy="5943600"/>
          </a:xfrm>
          <a:prstGeom prst="rect">
            <a:avLst/>
          </a:prstGeom>
        </p:spPr>
      </p:pic>
    </p:spTree>
    <p:extLst>
      <p:ext uri="{BB962C8B-B14F-4D97-AF65-F5344CB8AC3E}">
        <p14:creationId xmlns:p14="http://schemas.microsoft.com/office/powerpoint/2010/main" val="95299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hand reaching out to the side&#10;&#10;Description automatically generated">
            <a:extLst>
              <a:ext uri="{FF2B5EF4-FFF2-40B4-BE49-F238E27FC236}">
                <a16:creationId xmlns:a16="http://schemas.microsoft.com/office/drawing/2014/main" id="{C4BD16B9-763D-7AAD-7DBE-E589650816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341293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8B7FCE5C-503D-3A84-A66D-BF494F795161}"/>
              </a:ext>
            </a:extLst>
          </p:cNvPr>
          <p:cNvSpPr>
            <a:spLocks noGrp="1"/>
          </p:cNvSpPr>
          <p:nvPr>
            <p:ph type="title"/>
          </p:nvPr>
        </p:nvSpPr>
        <p:spPr>
          <a:xfrm>
            <a:off x="838196" y="978408"/>
            <a:ext cx="6007608" cy="1106424"/>
          </a:xfrm>
        </p:spPr>
        <p:txBody>
          <a:bodyPr vert="horz" lIns="91440" tIns="45720" rIns="91440" bIns="45720" rtlCol="0" anchor="ctr">
            <a:normAutofit/>
          </a:bodyPr>
          <a:lstStyle/>
          <a:p>
            <a:r>
              <a:rPr lang="en-US" sz="2800"/>
              <a:t>Transformer Architecture and Attention Mechanism</a:t>
            </a:r>
          </a:p>
        </p:txBody>
      </p:sp>
      <p:sp>
        <p:nvSpPr>
          <p:cNvPr id="104" name="Rectangle 10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Rectangle 10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14">
            <a:extLst>
              <a:ext uri="{FF2B5EF4-FFF2-40B4-BE49-F238E27FC236}">
                <a16:creationId xmlns:a16="http://schemas.microsoft.com/office/drawing/2014/main" id="{793AA621-1881-6E4E-5E8C-A1A3E2875DA4}"/>
              </a:ext>
            </a:extLst>
          </p:cNvPr>
          <p:cNvSpPr>
            <a:spLocks noGrp="1"/>
          </p:cNvSpPr>
          <p:nvPr>
            <p:ph type="body" sz="half" idx="2"/>
          </p:nvPr>
        </p:nvSpPr>
        <p:spPr>
          <a:xfrm>
            <a:off x="841244" y="2359152"/>
            <a:ext cx="6007608" cy="3429000"/>
          </a:xfrm>
        </p:spPr>
        <p:txBody>
          <a:bodyPr vert="horz" lIns="91440" tIns="45720" rIns="91440" bIns="45720" rtlCol="0">
            <a:normAutofit/>
          </a:bodyPr>
          <a:lstStyle/>
          <a:p>
            <a:pPr indent="-228600">
              <a:buFont typeface="Arial" panose="020B0604020202020204" pitchFamily="34" charset="0"/>
              <a:buChar char="•"/>
            </a:pPr>
            <a:r>
              <a:rPr lang="en-US" sz="1700" dirty="0"/>
              <a:t>Core components of the Transformer architecture:</a:t>
            </a:r>
          </a:p>
          <a:p>
            <a:pPr marL="285750" indent="-228600">
              <a:buFont typeface="Arial" panose="020B0604020202020204" pitchFamily="34" charset="0"/>
              <a:buChar char="•"/>
            </a:pPr>
            <a:r>
              <a:rPr lang="en-US" sz="1700" b="1" dirty="0"/>
              <a:t>Multi-Head Attention</a:t>
            </a:r>
            <a:r>
              <a:rPr lang="en-US" sz="1700" dirty="0"/>
              <a:t>: Computes relationships between words (queries, keys, and values) to focus on the most relevant context for each input word.</a:t>
            </a:r>
          </a:p>
          <a:p>
            <a:pPr marL="285750" indent="-228600">
              <a:buFont typeface="Arial" panose="020B0604020202020204" pitchFamily="34" charset="0"/>
              <a:buChar char="•"/>
            </a:pPr>
            <a:r>
              <a:rPr lang="en-US" sz="1700" b="1" dirty="0"/>
              <a:t>Positional Encoding</a:t>
            </a:r>
            <a:r>
              <a:rPr lang="en-US" sz="1700" dirty="0"/>
              <a:t>: Adds sequence information to embeddings, as Transformers lack inherent order awareness.</a:t>
            </a:r>
          </a:p>
          <a:p>
            <a:pPr marL="285750" indent="-228600">
              <a:buFont typeface="Arial" panose="020B0604020202020204" pitchFamily="34" charset="0"/>
              <a:buChar char="•"/>
            </a:pPr>
            <a:r>
              <a:rPr lang="en-US" sz="1700" b="1" dirty="0"/>
              <a:t>Encoder-Decoder Structure</a:t>
            </a:r>
            <a:r>
              <a:rPr lang="en-US" sz="1700" dirty="0"/>
              <a:t>: The encoder processes input, while the decoder generates output using masked attention for autoregression.</a:t>
            </a:r>
          </a:p>
          <a:p>
            <a:pPr marL="285750" indent="-228600">
              <a:buFont typeface="Arial" panose="020B0604020202020204" pitchFamily="34" charset="0"/>
              <a:buChar char="•"/>
            </a:pPr>
            <a:r>
              <a:rPr lang="en-US" sz="1700" b="1" dirty="0"/>
              <a:t>Mathematical Attention Formula:</a:t>
            </a:r>
            <a:br>
              <a:rPr lang="en-US" sz="1700" dirty="0"/>
            </a:br>
            <a:r>
              <a:rPr lang="en-US" sz="1700" dirty="0"/>
              <a:t>The attention mechanism determines relevance by computing a scaled dot-product between Q and K:</a:t>
            </a:r>
          </a:p>
          <a:p>
            <a:pPr marL="285750" indent="-228600">
              <a:buFont typeface="Arial" panose="020B0604020202020204" pitchFamily="34" charset="0"/>
              <a:buChar char="•"/>
            </a:pPr>
            <a:endParaRPr lang="en-US" sz="1700" dirty="0"/>
          </a:p>
          <a:p>
            <a:pPr marL="285750" indent="-228600">
              <a:buFont typeface="Arial" panose="020B0604020202020204" pitchFamily="34" charset="0"/>
              <a:buChar char="•"/>
            </a:pPr>
            <a:endParaRPr lang="en-US" sz="1700" dirty="0"/>
          </a:p>
        </p:txBody>
      </p:sp>
      <p:pic>
        <p:nvPicPr>
          <p:cNvPr id="17" name="Picture 16">
            <a:extLst>
              <a:ext uri="{FF2B5EF4-FFF2-40B4-BE49-F238E27FC236}">
                <a16:creationId xmlns:a16="http://schemas.microsoft.com/office/drawing/2014/main" id="{C372A4C6-B7D5-A4B6-00D4-3379EE99855E}"/>
              </a:ext>
            </a:extLst>
          </p:cNvPr>
          <p:cNvPicPr>
            <a:picLocks noChangeAspect="1"/>
          </p:cNvPicPr>
          <p:nvPr/>
        </p:nvPicPr>
        <p:blipFill>
          <a:blip r:embed="rId3"/>
          <a:stretch>
            <a:fillRect/>
          </a:stretch>
        </p:blipFill>
        <p:spPr>
          <a:xfrm>
            <a:off x="7680960" y="1567885"/>
            <a:ext cx="4233672" cy="783228"/>
          </a:xfrm>
          <a:prstGeom prst="rect">
            <a:avLst/>
          </a:prstGeom>
        </p:spPr>
      </p:pic>
      <p:pic>
        <p:nvPicPr>
          <p:cNvPr id="9" name="Picture 8">
            <a:extLst>
              <a:ext uri="{FF2B5EF4-FFF2-40B4-BE49-F238E27FC236}">
                <a16:creationId xmlns:a16="http://schemas.microsoft.com/office/drawing/2014/main" id="{3EF38D35-D6A6-4261-3E7C-263E98CC0F95}"/>
              </a:ext>
            </a:extLst>
          </p:cNvPr>
          <p:cNvPicPr>
            <a:picLocks noChangeAspect="1"/>
          </p:cNvPicPr>
          <p:nvPr/>
        </p:nvPicPr>
        <p:blipFill>
          <a:blip r:embed="rId4"/>
          <a:stretch>
            <a:fillRect/>
          </a:stretch>
        </p:blipFill>
        <p:spPr>
          <a:xfrm>
            <a:off x="7680960" y="3629778"/>
            <a:ext cx="4230116" cy="2337139"/>
          </a:xfrm>
          <a:prstGeom prst="rect">
            <a:avLst/>
          </a:prstGeom>
        </p:spPr>
      </p:pic>
    </p:spTree>
    <p:extLst>
      <p:ext uri="{BB962C8B-B14F-4D97-AF65-F5344CB8AC3E}">
        <p14:creationId xmlns:p14="http://schemas.microsoft.com/office/powerpoint/2010/main" val="316754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35308-8FB3-4A80-5BA8-4F50BF507E9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Large Language Models - Architecture</a:t>
            </a:r>
          </a:p>
        </p:txBody>
      </p:sp>
      <p:pic>
        <p:nvPicPr>
          <p:cNvPr id="16" name="Picture 15">
            <a:extLst>
              <a:ext uri="{FF2B5EF4-FFF2-40B4-BE49-F238E27FC236}">
                <a16:creationId xmlns:a16="http://schemas.microsoft.com/office/drawing/2014/main" id="{A852E448-308E-7802-5CD1-27913AEBDAF3}"/>
              </a:ext>
            </a:extLst>
          </p:cNvPr>
          <p:cNvPicPr>
            <a:picLocks noChangeAspect="1"/>
          </p:cNvPicPr>
          <p:nvPr/>
        </p:nvPicPr>
        <p:blipFill>
          <a:blip r:embed="rId2"/>
          <a:stretch>
            <a:fillRect/>
          </a:stretch>
        </p:blipFill>
        <p:spPr>
          <a:xfrm>
            <a:off x="1065309" y="1966293"/>
            <a:ext cx="10061380" cy="4452160"/>
          </a:xfrm>
          <a:prstGeom prst="rect">
            <a:avLst/>
          </a:prstGeom>
        </p:spPr>
      </p:pic>
    </p:spTree>
    <p:extLst>
      <p:ext uri="{BB962C8B-B14F-4D97-AF65-F5344CB8AC3E}">
        <p14:creationId xmlns:p14="http://schemas.microsoft.com/office/powerpoint/2010/main" val="95818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3" name="Rectangle 718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Rectangle 718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Rectangle 718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anguage Model History — Before and After Transformer: The AI Revolution |  by Kiel Dang | Medium">
            <a:extLst>
              <a:ext uri="{FF2B5EF4-FFF2-40B4-BE49-F238E27FC236}">
                <a16:creationId xmlns:a16="http://schemas.microsoft.com/office/drawing/2014/main" id="{AD29D566-67FB-BEA8-44CD-D04E656625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074802"/>
            <a:ext cx="11277600" cy="470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67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BB227-013F-EF2F-F3A8-2E832D6F93F1}"/>
              </a:ext>
            </a:extLst>
          </p:cNvPr>
          <p:cNvSpPr>
            <a:spLocks noGrp="1"/>
          </p:cNvSpPr>
          <p:nvPr>
            <p:ph type="title"/>
          </p:nvPr>
        </p:nvSpPr>
        <p:spPr/>
        <p:txBody>
          <a:bodyPr/>
          <a:lstStyle/>
          <a:p>
            <a:pPr algn="l"/>
            <a:r>
              <a:rPr lang="en-US" b="1" i="0" dirty="0">
                <a:solidFill>
                  <a:srgbClr val="1F2328"/>
                </a:solidFill>
                <a:effectLst/>
                <a:latin typeface="-apple-system"/>
              </a:rPr>
              <a:t>Transformers vs Traditional Models</a:t>
            </a:r>
          </a:p>
        </p:txBody>
      </p:sp>
      <p:sp>
        <p:nvSpPr>
          <p:cNvPr id="6" name="Text Placeholder 5">
            <a:extLst>
              <a:ext uri="{FF2B5EF4-FFF2-40B4-BE49-F238E27FC236}">
                <a16:creationId xmlns:a16="http://schemas.microsoft.com/office/drawing/2014/main" id="{AFD6BA56-975F-9766-756D-FEF9170BB383}"/>
              </a:ext>
            </a:extLst>
          </p:cNvPr>
          <p:cNvSpPr>
            <a:spLocks noGrp="1"/>
          </p:cNvSpPr>
          <p:nvPr>
            <p:ph type="body" idx="1"/>
          </p:nvPr>
        </p:nvSpPr>
        <p:spPr/>
        <p:txBody>
          <a:bodyPr/>
          <a:lstStyle/>
          <a:p>
            <a:r>
              <a:rPr lang="en-US" dirty="0"/>
              <a:t>RNN, LSTM,  GRU</a:t>
            </a:r>
            <a:endParaRPr lang="en-IN" dirty="0"/>
          </a:p>
        </p:txBody>
      </p:sp>
      <p:graphicFrame>
        <p:nvGraphicFramePr>
          <p:cNvPr id="15" name="Content Placeholder 4">
            <a:extLst>
              <a:ext uri="{FF2B5EF4-FFF2-40B4-BE49-F238E27FC236}">
                <a16:creationId xmlns:a16="http://schemas.microsoft.com/office/drawing/2014/main" id="{F02ED37F-FC4F-3F8E-E449-0B31FF729D3F}"/>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55315E83-6864-350F-2D1F-4BD92BFB8926}"/>
              </a:ext>
            </a:extLst>
          </p:cNvPr>
          <p:cNvSpPr>
            <a:spLocks noGrp="1"/>
          </p:cNvSpPr>
          <p:nvPr>
            <p:ph type="body" sz="quarter" idx="3"/>
          </p:nvPr>
        </p:nvSpPr>
        <p:spPr/>
        <p:txBody>
          <a:bodyPr/>
          <a:lstStyle/>
          <a:p>
            <a:r>
              <a:rPr lang="en-US" dirty="0"/>
              <a:t>Transformers</a:t>
            </a:r>
            <a:endParaRPr lang="en-IN" dirty="0"/>
          </a:p>
        </p:txBody>
      </p:sp>
      <p:sp>
        <p:nvSpPr>
          <p:cNvPr id="8" name="Content Placeholder 7">
            <a:extLst>
              <a:ext uri="{FF2B5EF4-FFF2-40B4-BE49-F238E27FC236}">
                <a16:creationId xmlns:a16="http://schemas.microsoft.com/office/drawing/2014/main" id="{EA2FF56E-4A8C-CBD2-4F3A-75EC42025184}"/>
              </a:ext>
            </a:extLst>
          </p:cNvPr>
          <p:cNvSpPr>
            <a:spLocks noGrp="1"/>
          </p:cNvSpPr>
          <p:nvPr>
            <p:ph sz="quarter" idx="4"/>
          </p:nvPr>
        </p:nvSpPr>
        <p:spPr/>
        <p:txBody>
          <a:bodyPr>
            <a:normAutofit lnSpcReduction="10000"/>
          </a:bodyPr>
          <a:lstStyle/>
          <a:p>
            <a:r>
              <a:rPr lang="en-US" b="1" i="0" dirty="0">
                <a:solidFill>
                  <a:srgbClr val="000000"/>
                </a:solidFill>
                <a:effectLst/>
                <a:latin typeface="ui-sans-serif"/>
              </a:rPr>
              <a:t>Transformers</a:t>
            </a:r>
            <a:r>
              <a:rPr lang="en-US" b="0" i="0" dirty="0">
                <a:solidFill>
                  <a:srgbClr val="000000"/>
                </a:solidFill>
                <a:effectLst/>
                <a:latin typeface="ui-sans-serif"/>
              </a:rPr>
              <a:t> are a type of neural network architecture that rely on self-attention mechanisms rather than recurrent connections. </a:t>
            </a:r>
          </a:p>
          <a:p>
            <a:r>
              <a:rPr lang="en-US" b="0" i="0" dirty="0">
                <a:solidFill>
                  <a:srgbClr val="000000"/>
                </a:solidFill>
                <a:effectLst/>
                <a:latin typeface="ui-sans-serif"/>
              </a:rPr>
              <a:t> Process all the elements in parallel.</a:t>
            </a:r>
          </a:p>
          <a:p>
            <a:r>
              <a:rPr lang="en-US" dirty="0">
                <a:solidFill>
                  <a:srgbClr val="000000"/>
                </a:solidFill>
                <a:latin typeface="ui-sans-serif"/>
              </a:rPr>
              <a:t>M</a:t>
            </a:r>
            <a:r>
              <a:rPr lang="en-US" b="0" i="0" dirty="0">
                <a:solidFill>
                  <a:srgbClr val="000000"/>
                </a:solidFill>
                <a:effectLst/>
                <a:latin typeface="ui-sans-serif"/>
              </a:rPr>
              <a:t>aking them highly efficient for long sequences.</a:t>
            </a:r>
          </a:p>
          <a:p>
            <a:pPr marL="0" indent="0">
              <a:buNone/>
            </a:pPr>
            <a:endParaRPr lang="en-IN" dirty="0"/>
          </a:p>
        </p:txBody>
      </p:sp>
    </p:spTree>
    <p:extLst>
      <p:ext uri="{BB962C8B-B14F-4D97-AF65-F5344CB8AC3E}">
        <p14:creationId xmlns:p14="http://schemas.microsoft.com/office/powerpoint/2010/main" val="241906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B7FCE5C-503D-3A84-A66D-BF494F79516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Transformer Architecture and Attention Mechanism</a:t>
            </a:r>
          </a:p>
        </p:txBody>
      </p:sp>
      <p:pic>
        <p:nvPicPr>
          <p:cNvPr id="9" name="Picture 8">
            <a:extLst>
              <a:ext uri="{FF2B5EF4-FFF2-40B4-BE49-F238E27FC236}">
                <a16:creationId xmlns:a16="http://schemas.microsoft.com/office/drawing/2014/main" id="{3EF38D35-D6A6-4261-3E7C-263E98CC0F95}"/>
              </a:ext>
            </a:extLst>
          </p:cNvPr>
          <p:cNvPicPr>
            <a:picLocks noChangeAspect="1"/>
          </p:cNvPicPr>
          <p:nvPr/>
        </p:nvPicPr>
        <p:blipFill>
          <a:blip r:embed="rId3"/>
          <a:stretch>
            <a:fillRect/>
          </a:stretch>
        </p:blipFill>
        <p:spPr>
          <a:xfrm>
            <a:off x="1076960" y="1966293"/>
            <a:ext cx="9591040" cy="4452160"/>
          </a:xfrm>
          <a:prstGeom prst="rect">
            <a:avLst/>
          </a:prstGeom>
        </p:spPr>
      </p:pic>
      <p:sp>
        <p:nvSpPr>
          <p:cNvPr id="15" name="Text Placeholder 14">
            <a:extLst>
              <a:ext uri="{FF2B5EF4-FFF2-40B4-BE49-F238E27FC236}">
                <a16:creationId xmlns:a16="http://schemas.microsoft.com/office/drawing/2014/main" id="{793AA621-1881-6E4E-5E8C-A1A3E2875DA4}"/>
              </a:ext>
            </a:extLst>
          </p:cNvPr>
          <p:cNvSpPr>
            <a:spLocks noGrp="1"/>
          </p:cNvSpPr>
          <p:nvPr>
            <p:ph type="body" sz="half" idx="4294967295"/>
          </p:nvPr>
        </p:nvSpPr>
        <p:spPr>
          <a:xfrm>
            <a:off x="0" y="2359025"/>
            <a:ext cx="6007100" cy="3429000"/>
          </a:xfrm>
        </p:spPr>
        <p:txBody>
          <a:bodyPr vert="horz" lIns="91440" tIns="45720" rIns="91440" bIns="45720" rtlCol="0">
            <a:normAutofit/>
          </a:bodyPr>
          <a:lstStyle/>
          <a:p>
            <a:pPr marL="57150"/>
            <a:endParaRPr lang="en-US" sz="1700" dirty="0"/>
          </a:p>
          <a:p>
            <a:pPr marL="285750" indent="-228600">
              <a:buFont typeface="Arial" panose="020B0604020202020204" pitchFamily="34" charset="0"/>
              <a:buChar char="•"/>
            </a:pPr>
            <a:endParaRPr lang="en-US" sz="1700" dirty="0"/>
          </a:p>
        </p:txBody>
      </p:sp>
    </p:spTree>
    <p:extLst>
      <p:ext uri="{BB962C8B-B14F-4D97-AF65-F5344CB8AC3E}">
        <p14:creationId xmlns:p14="http://schemas.microsoft.com/office/powerpoint/2010/main" val="207940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9" name="Rectangle 616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17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17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17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FC1EDE3-BE21-78D7-8481-5C91B58BDBC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Types of Transformer Architectures</a:t>
            </a:r>
          </a:p>
        </p:txBody>
      </p:sp>
      <p:pic>
        <p:nvPicPr>
          <p:cNvPr id="6146" name="Picture 2">
            <a:extLst>
              <a:ext uri="{FF2B5EF4-FFF2-40B4-BE49-F238E27FC236}">
                <a16:creationId xmlns:a16="http://schemas.microsoft.com/office/drawing/2014/main" id="{118F48D1-E7DC-4AD8-108D-DEAC5CC55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6" t="13850"/>
          <a:stretch/>
        </p:blipFill>
        <p:spPr bwMode="auto">
          <a:xfrm>
            <a:off x="1246384" y="1966293"/>
            <a:ext cx="969923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53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2EC95F-4FE1-74FE-E4DD-A7871E6C3BDE}"/>
              </a:ext>
            </a:extLst>
          </p:cNvPr>
          <p:cNvSpPr>
            <a:spLocks noGrp="1"/>
          </p:cNvSpPr>
          <p:nvPr>
            <p:ph type="title"/>
          </p:nvPr>
        </p:nvSpPr>
        <p:spPr>
          <a:xfrm>
            <a:off x="699713" y="248038"/>
            <a:ext cx="10779114" cy="1159200"/>
          </a:xfrm>
        </p:spPr>
        <p:txBody>
          <a:bodyPr vert="horz" lIns="91440" tIns="45720" rIns="91440" bIns="45720" rtlCol="0" anchor="ctr">
            <a:normAutofit/>
          </a:bodyPr>
          <a:lstStyle/>
          <a:p>
            <a:r>
              <a:rPr lang="en-US" sz="2800" b="1" kern="1200" dirty="0">
                <a:solidFill>
                  <a:srgbClr val="FFFFFF"/>
                </a:solidFill>
                <a:latin typeface="+mj-lt"/>
                <a:ea typeface="+mj-ea"/>
                <a:cs typeface="+mj-cs"/>
              </a:rPr>
              <a:t>Comparison of Encoder-Only, Encoder-Decoder, and Decoder-Only Transformer Models</a:t>
            </a:r>
          </a:p>
        </p:txBody>
      </p:sp>
      <p:pic>
        <p:nvPicPr>
          <p:cNvPr id="2" name="Picture 1">
            <a:extLst>
              <a:ext uri="{FF2B5EF4-FFF2-40B4-BE49-F238E27FC236}">
                <a16:creationId xmlns:a16="http://schemas.microsoft.com/office/drawing/2014/main" id="{80925C90-9F35-8B0E-15A9-2CD9191AE470}"/>
              </a:ext>
            </a:extLst>
          </p:cNvPr>
          <p:cNvPicPr>
            <a:picLocks noChangeAspect="1"/>
          </p:cNvPicPr>
          <p:nvPr/>
        </p:nvPicPr>
        <p:blipFill>
          <a:blip r:embed="rId3"/>
          <a:stretch>
            <a:fillRect/>
          </a:stretch>
        </p:blipFill>
        <p:spPr>
          <a:xfrm>
            <a:off x="1576040" y="1966293"/>
            <a:ext cx="9039918" cy="4452160"/>
          </a:xfrm>
          <a:prstGeom prst="rect">
            <a:avLst/>
          </a:prstGeom>
        </p:spPr>
      </p:pic>
    </p:spTree>
    <p:extLst>
      <p:ext uri="{BB962C8B-B14F-4D97-AF65-F5344CB8AC3E}">
        <p14:creationId xmlns:p14="http://schemas.microsoft.com/office/powerpoint/2010/main" val="322450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3C4FBDA-2071-9C49-CF44-FFA8F0AF16AA}"/>
              </a:ext>
            </a:extLst>
          </p:cNvPr>
          <p:cNvSpPr>
            <a:spLocks noGrp="1"/>
          </p:cNvSpPr>
          <p:nvPr>
            <p:ph type="title"/>
          </p:nvPr>
        </p:nvSpPr>
        <p:spPr>
          <a:xfrm>
            <a:off x="1371599" y="294538"/>
            <a:ext cx="9895951" cy="1033669"/>
          </a:xfrm>
        </p:spPr>
        <p:txBody>
          <a:bodyPr>
            <a:normAutofit/>
          </a:bodyPr>
          <a:lstStyle/>
          <a:p>
            <a:r>
              <a:rPr lang="en-US" sz="3400" b="1" i="0">
                <a:solidFill>
                  <a:srgbClr val="FFFFFF"/>
                </a:solidFill>
                <a:effectLst/>
                <a:latin typeface="var(--framer-blockquote-font-family, var(--framer-font-family, Inter, Inter Placeholder, sans-serif))"/>
              </a:rPr>
              <a:t>Key Techniques Used in the Pre-Training Process</a:t>
            </a:r>
            <a:br>
              <a:rPr lang="en-US" sz="3400" b="1" i="0">
                <a:solidFill>
                  <a:srgbClr val="FFFFFF"/>
                </a:solidFill>
                <a:effectLst/>
                <a:latin typeface="var(--framer-blockquote-font-family, var(--framer-font-family, Inter, Inter Placeholder, sans-serif))"/>
              </a:rPr>
            </a:br>
            <a:endParaRPr lang="en-IN" sz="3400">
              <a:solidFill>
                <a:srgbClr val="FFFFFF"/>
              </a:solidFill>
            </a:endParaRPr>
          </a:p>
        </p:txBody>
      </p:sp>
      <p:sp>
        <p:nvSpPr>
          <p:cNvPr id="4" name="Content Placeholder 3">
            <a:extLst>
              <a:ext uri="{FF2B5EF4-FFF2-40B4-BE49-F238E27FC236}">
                <a16:creationId xmlns:a16="http://schemas.microsoft.com/office/drawing/2014/main" id="{9101F18A-DE5E-80FE-D0C0-E861014E819C}"/>
              </a:ext>
            </a:extLst>
          </p:cNvPr>
          <p:cNvSpPr>
            <a:spLocks noGrp="1"/>
          </p:cNvSpPr>
          <p:nvPr>
            <p:ph idx="1"/>
          </p:nvPr>
        </p:nvSpPr>
        <p:spPr>
          <a:xfrm>
            <a:off x="1371599" y="2318197"/>
            <a:ext cx="9724031" cy="3683358"/>
          </a:xfrm>
        </p:spPr>
        <p:txBody>
          <a:bodyPr anchor="ctr">
            <a:normAutofit/>
          </a:bodyPr>
          <a:lstStyle/>
          <a:p>
            <a:pPr marL="0" indent="0">
              <a:buNone/>
            </a:pPr>
            <a:r>
              <a:rPr lang="en-US" sz="2000"/>
              <a:t>E</a:t>
            </a:r>
            <a:r>
              <a:rPr lang="en-US" sz="2000" i="0">
                <a:effectLst/>
              </a:rPr>
              <a:t>nabling your model with an expansive comprehension of language before it intercepts more precise tasks. Here are the chief methods you should know about:</a:t>
            </a:r>
            <a:endParaRPr lang="en-US" sz="2000" b="1"/>
          </a:p>
          <a:p>
            <a:pPr>
              <a:buFont typeface="Wingdings" panose="05000000000000000000" pitchFamily="2" charset="2"/>
              <a:buChar char="q"/>
            </a:pPr>
            <a:r>
              <a:rPr lang="en-US" sz="2000" b="1" i="0">
                <a:effectLst/>
              </a:rPr>
              <a:t>Masked Language Modeling (MLM)</a:t>
            </a:r>
            <a:r>
              <a:rPr lang="en-US" sz="2000" b="0" i="0">
                <a:effectLst/>
              </a:rPr>
              <a:t>: This indulges casually masking some of the words in a sentence and instructing the model to forecast them. By doing this, your model grasps context and relation between words. </a:t>
            </a:r>
          </a:p>
          <a:p>
            <a:pPr>
              <a:buFont typeface="Wingdings" panose="05000000000000000000" pitchFamily="2" charset="2"/>
              <a:buChar char="q"/>
            </a:pPr>
            <a:r>
              <a:rPr lang="en-US" sz="2000" b="1" i="0">
                <a:effectLst/>
              </a:rPr>
              <a:t>Next Sentence Prediction (NSP): </a:t>
            </a:r>
            <a:r>
              <a:rPr lang="en-US" sz="2000" b="0" i="0">
                <a:effectLst/>
              </a:rPr>
              <a:t>This method helps you model comprehend sentence relationships. You offer a pair of sentences and instruct the model to forecast if the second sentence lucidly follows the first. </a:t>
            </a:r>
          </a:p>
          <a:p>
            <a:pPr>
              <a:buFont typeface="Wingdings" panose="05000000000000000000" pitchFamily="2" charset="2"/>
              <a:buChar char="q"/>
            </a:pPr>
            <a:r>
              <a:rPr lang="en-US" sz="2000" b="1" i="0">
                <a:effectLst/>
              </a:rPr>
              <a:t>Causal Language Modeling (CLM): </a:t>
            </a:r>
            <a:r>
              <a:rPr lang="en-US" sz="2000" b="0" i="0">
                <a:effectLst/>
              </a:rPr>
              <a:t>Here, the model is instructed to forecast the next word in a sentence based on your preliminary words. This is specifically useful for producing coherent text. </a:t>
            </a:r>
          </a:p>
          <a:p>
            <a:pPr marL="0" indent="0">
              <a:buNone/>
            </a:pPr>
            <a:endParaRPr lang="en-US" sz="2000" b="0" i="0">
              <a:effectLst/>
              <a:latin typeface="Poppins" panose="020B0502040204020203" pitchFamily="2" charset="0"/>
            </a:endParaRPr>
          </a:p>
          <a:p>
            <a:pPr marL="0" indent="0">
              <a:buNone/>
            </a:pPr>
            <a:endParaRPr lang="en-US" sz="2000" b="0" i="0">
              <a:effectLst/>
              <a:latin typeface="Poppins" panose="020B0502040204020203" pitchFamily="2" charset="0"/>
            </a:endParaRPr>
          </a:p>
          <a:p>
            <a:endParaRPr lang="en-IN" sz="2000"/>
          </a:p>
        </p:txBody>
      </p:sp>
    </p:spTree>
    <p:extLst>
      <p:ext uri="{BB962C8B-B14F-4D97-AF65-F5344CB8AC3E}">
        <p14:creationId xmlns:p14="http://schemas.microsoft.com/office/powerpoint/2010/main" val="122565381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TotalTime>
  <Words>1891</Words>
  <Application>Microsoft Office PowerPoint</Application>
  <PresentationFormat>Widescreen</PresentationFormat>
  <Paragraphs>115</Paragraphs>
  <Slides>21</Slides>
  <Notes>8</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-apple-system</vt:lpstr>
      <vt:lpstr>Arial</vt:lpstr>
      <vt:lpstr>Calibri</vt:lpstr>
      <vt:lpstr>Calibri Light</vt:lpstr>
      <vt:lpstr>inherit</vt:lpstr>
      <vt:lpstr>Inter</vt:lpstr>
      <vt:lpstr>MonumentGrotesk</vt:lpstr>
      <vt:lpstr>Poppins</vt:lpstr>
      <vt:lpstr>source-serif-pro</vt:lpstr>
      <vt:lpstr>ui-sans-serif</vt:lpstr>
      <vt:lpstr>var(--framer-blockquote-font-family, var(--framer-font-family, Inter, Inter Placeholder, sans-serif))</vt:lpstr>
      <vt:lpstr>Wingdings</vt:lpstr>
      <vt:lpstr>方正小标宋简体</vt:lpstr>
      <vt:lpstr>1_Office Theme</vt:lpstr>
      <vt:lpstr>Foundation of Large Language Models</vt:lpstr>
      <vt:lpstr>PowerPoint Presentation</vt:lpstr>
      <vt:lpstr>Large Language Models - Architecture</vt:lpstr>
      <vt:lpstr>PowerPoint Presentation</vt:lpstr>
      <vt:lpstr>Transformers vs Traditional Models</vt:lpstr>
      <vt:lpstr>Transformer Architecture and Attention Mechanism</vt:lpstr>
      <vt:lpstr>Types of Transformer Architectures</vt:lpstr>
      <vt:lpstr>Comparison of Encoder-Only, Encoder-Decoder, and Decoder-Only Transformer Models</vt:lpstr>
      <vt:lpstr>Key Techniques Used in the Pre-Training Process </vt:lpstr>
      <vt:lpstr>PowerPoint Presentation</vt:lpstr>
      <vt:lpstr>PowerPoint Presentation</vt:lpstr>
      <vt:lpstr>Pretraining stage of GPT-x </vt:lpstr>
      <vt:lpstr>Step 1: The Supervised Fine-Tuning (SFT) model</vt:lpstr>
      <vt:lpstr>Step 2: The reward model (RM)</vt:lpstr>
      <vt:lpstr>Step 3: Fine-tuning the SFT model via Proximal Policy Optimization (PPO)</vt:lpstr>
      <vt:lpstr>SFT and RHLF</vt:lpstr>
      <vt:lpstr>Performance Evaluation</vt:lpstr>
      <vt:lpstr>ChatGPT Training Procedure Summary  </vt:lpstr>
      <vt:lpstr>PowerPoint Presentation</vt:lpstr>
      <vt:lpstr>PowerPoint Presentation</vt:lpstr>
      <vt:lpstr>Transformer Architecture and Attention Mechanism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 of Large Language Models</dc:title>
  <dc:creator>anupriya.ramachandran@outlook.com</dc:creator>
  <cp:lastModifiedBy>Ramachandran, Anupriya</cp:lastModifiedBy>
  <cp:revision>5</cp:revision>
  <dcterms:created xsi:type="dcterms:W3CDTF">2025-01-27T10:42:03Z</dcterms:created>
  <dcterms:modified xsi:type="dcterms:W3CDTF">2025-01-27T19:47:11Z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79a5b4-1824-49e3-a612-20b3893cf696_Enabled">
    <vt:lpwstr>true</vt:lpwstr>
  </property>
  <property fmtid="{D5CDD505-2E9C-101B-9397-08002B2CF9AE}" pid="3" name="MSIP_Label_b279a5b4-1824-49e3-a612-20b3893cf696_SetDate">
    <vt:lpwstr>2025-01-27T19:40:52Z</vt:lpwstr>
  </property>
  <property fmtid="{D5CDD505-2E9C-101B-9397-08002B2CF9AE}" pid="4" name="MSIP_Label_b279a5b4-1824-49e3-a612-20b3893cf696_Method">
    <vt:lpwstr>Standard</vt:lpwstr>
  </property>
  <property fmtid="{D5CDD505-2E9C-101B-9397-08002B2CF9AE}" pid="5" name="MSIP_Label_b279a5b4-1824-49e3-a612-20b3893cf696_Name">
    <vt:lpwstr>Yellow Data - APAC</vt:lpwstr>
  </property>
  <property fmtid="{D5CDD505-2E9C-101B-9397-08002B2CF9AE}" pid="6" name="MSIP_Label_b279a5b4-1824-49e3-a612-20b3893cf696_SiteId">
    <vt:lpwstr>fffcdc91-d561-4287-aebc-78d2466eec29</vt:lpwstr>
  </property>
  <property fmtid="{D5CDD505-2E9C-101B-9397-08002B2CF9AE}" pid="7" name="MSIP_Label_b279a5b4-1824-49e3-a612-20b3893cf696_ActionId">
    <vt:lpwstr>6e227449-2bfb-4b62-ae6c-430834049349</vt:lpwstr>
  </property>
  <property fmtid="{D5CDD505-2E9C-101B-9397-08002B2CF9AE}" pid="8" name="MSIP_Label_b279a5b4-1824-49e3-a612-20b3893cf696_ContentBits">
    <vt:lpwstr>0</vt:lpwstr>
  </property>
</Properties>
</file>